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3" r:id="rId1"/>
  </p:sldMasterIdLst>
  <p:notesMasterIdLst>
    <p:notesMasterId r:id="rId123"/>
  </p:notesMasterIdLst>
  <p:handoutMasterIdLst>
    <p:handoutMasterId r:id="rId124"/>
  </p:handoutMasterIdLst>
  <p:sldIdLst>
    <p:sldId id="256" r:id="rId2"/>
    <p:sldId id="369" r:id="rId3"/>
    <p:sldId id="422" r:id="rId4"/>
    <p:sldId id="397" r:id="rId5"/>
    <p:sldId id="416" r:id="rId6"/>
    <p:sldId id="368" r:id="rId7"/>
    <p:sldId id="421" r:id="rId8"/>
    <p:sldId id="398" r:id="rId9"/>
    <p:sldId id="417" r:id="rId10"/>
    <p:sldId id="376" r:id="rId11"/>
    <p:sldId id="378" r:id="rId12"/>
    <p:sldId id="419" r:id="rId13"/>
    <p:sldId id="483" r:id="rId14"/>
    <p:sldId id="399" r:id="rId15"/>
    <p:sldId id="484" r:id="rId16"/>
    <p:sldId id="485" r:id="rId17"/>
    <p:sldId id="486" r:id="rId18"/>
    <p:sldId id="379" r:id="rId19"/>
    <p:sldId id="420" r:id="rId20"/>
    <p:sldId id="482" r:id="rId21"/>
    <p:sldId id="479" r:id="rId22"/>
    <p:sldId id="370" r:id="rId23"/>
    <p:sldId id="418" r:id="rId24"/>
    <p:sldId id="451" r:id="rId25"/>
    <p:sldId id="490" r:id="rId26"/>
    <p:sldId id="380" r:id="rId27"/>
    <p:sldId id="450" r:id="rId28"/>
    <p:sldId id="381" r:id="rId29"/>
    <p:sldId id="383" r:id="rId30"/>
    <p:sldId id="382" r:id="rId31"/>
    <p:sldId id="452" r:id="rId32"/>
    <p:sldId id="453" r:id="rId33"/>
    <p:sldId id="454" r:id="rId34"/>
    <p:sldId id="462" r:id="rId35"/>
    <p:sldId id="384" r:id="rId36"/>
    <p:sldId id="385" r:id="rId37"/>
    <p:sldId id="386" r:id="rId38"/>
    <p:sldId id="489" r:id="rId39"/>
    <p:sldId id="388" r:id="rId40"/>
    <p:sldId id="488" r:id="rId41"/>
    <p:sldId id="371" r:id="rId42"/>
    <p:sldId id="455" r:id="rId43"/>
    <p:sldId id="391" r:id="rId44"/>
    <p:sldId id="393" r:id="rId45"/>
    <p:sldId id="394" r:id="rId46"/>
    <p:sldId id="402" r:id="rId47"/>
    <p:sldId id="491" r:id="rId48"/>
    <p:sldId id="404" r:id="rId49"/>
    <p:sldId id="493" r:id="rId50"/>
    <p:sldId id="395" r:id="rId51"/>
    <p:sldId id="401" r:id="rId52"/>
    <p:sldId id="492" r:id="rId53"/>
    <p:sldId id="405" r:id="rId54"/>
    <p:sldId id="494" r:id="rId55"/>
    <p:sldId id="392" r:id="rId56"/>
    <p:sldId id="372" r:id="rId57"/>
    <p:sldId id="457" r:id="rId58"/>
    <p:sldId id="463" r:id="rId59"/>
    <p:sldId id="396" r:id="rId60"/>
    <p:sldId id="412" r:id="rId61"/>
    <p:sldId id="410" r:id="rId62"/>
    <p:sldId id="407" r:id="rId63"/>
    <p:sldId id="496" r:id="rId64"/>
    <p:sldId id="408" r:id="rId65"/>
    <p:sldId id="497" r:id="rId66"/>
    <p:sldId id="498" r:id="rId67"/>
    <p:sldId id="499" r:id="rId68"/>
    <p:sldId id="423" r:id="rId69"/>
    <p:sldId id="500" r:id="rId70"/>
    <p:sldId id="389" r:id="rId71"/>
    <p:sldId id="415" r:id="rId72"/>
    <p:sldId id="424" r:id="rId73"/>
    <p:sldId id="409" r:id="rId74"/>
    <p:sldId id="501" r:id="rId75"/>
    <p:sldId id="373" r:id="rId76"/>
    <p:sldId id="456" r:id="rId77"/>
    <p:sldId id="464" r:id="rId78"/>
    <p:sldId id="425" r:id="rId79"/>
    <p:sldId id="429" r:id="rId80"/>
    <p:sldId id="430" r:id="rId81"/>
    <p:sldId id="431" r:id="rId82"/>
    <p:sldId id="434" r:id="rId83"/>
    <p:sldId id="428" r:id="rId84"/>
    <p:sldId id="433" r:id="rId85"/>
    <p:sldId id="432" r:id="rId86"/>
    <p:sldId id="435" r:id="rId87"/>
    <p:sldId id="374" r:id="rId88"/>
    <p:sldId id="458" r:id="rId89"/>
    <p:sldId id="465" r:id="rId90"/>
    <p:sldId id="436" r:id="rId91"/>
    <p:sldId id="440" r:id="rId92"/>
    <p:sldId id="437" r:id="rId93"/>
    <p:sldId id="442" r:id="rId94"/>
    <p:sldId id="441" r:id="rId95"/>
    <p:sldId id="502" r:id="rId96"/>
    <p:sldId id="443" r:id="rId97"/>
    <p:sldId id="444" r:id="rId98"/>
    <p:sldId id="468" r:id="rId99"/>
    <p:sldId id="375" r:id="rId100"/>
    <p:sldId id="467" r:id="rId101"/>
    <p:sldId id="446" r:id="rId102"/>
    <p:sldId id="470" r:id="rId103"/>
    <p:sldId id="481" r:id="rId104"/>
    <p:sldId id="477" r:id="rId105"/>
    <p:sldId id="476" r:id="rId106"/>
    <p:sldId id="475" r:id="rId107"/>
    <p:sldId id="478" r:id="rId108"/>
    <p:sldId id="469" r:id="rId109"/>
    <p:sldId id="471" r:id="rId110"/>
    <p:sldId id="473" r:id="rId111"/>
    <p:sldId id="472" r:id="rId112"/>
    <p:sldId id="474" r:id="rId113"/>
    <p:sldId id="503" r:id="rId114"/>
    <p:sldId id="504" r:id="rId115"/>
    <p:sldId id="505" r:id="rId116"/>
    <p:sldId id="506" r:id="rId117"/>
    <p:sldId id="377" r:id="rId118"/>
    <p:sldId id="449" r:id="rId119"/>
    <p:sldId id="366" r:id="rId120"/>
    <p:sldId id="448" r:id="rId121"/>
    <p:sldId id="445" r:id="rId122"/>
  </p:sldIdLst>
  <p:sldSz cx="9144000" cy="6858000" type="screen4x3"/>
  <p:notesSz cx="6669088" cy="9928225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391">
          <p15:clr>
            <a:srgbClr val="A4A3A4"/>
          </p15:clr>
        </p15:guide>
        <p15:guide id="2" orient="horz" pos="3997">
          <p15:clr>
            <a:srgbClr val="A4A3A4"/>
          </p15:clr>
        </p15:guide>
        <p15:guide id="3" orient="horz" pos="981">
          <p15:clr>
            <a:srgbClr val="A4A3A4"/>
          </p15:clr>
        </p15:guide>
        <p15:guide id="4" orient="horz" pos="4156">
          <p15:clr>
            <a:srgbClr val="A4A3A4"/>
          </p15:clr>
        </p15:guide>
        <p15:guide id="5" orient="horz" pos="550">
          <p15:clr>
            <a:srgbClr val="A4A3A4"/>
          </p15:clr>
        </p15:guide>
        <p15:guide id="6" orient="horz" pos="1162">
          <p15:clr>
            <a:srgbClr val="A4A3A4"/>
          </p15:clr>
        </p15:guide>
        <p15:guide id="7" orient="horz" pos="1344">
          <p15:clr>
            <a:srgbClr val="A4A3A4"/>
          </p15:clr>
        </p15:guide>
        <p15:guide id="8" pos="2789">
          <p15:clr>
            <a:srgbClr val="A4A3A4"/>
          </p15:clr>
        </p15:guide>
        <p15:guide id="9" pos="226">
          <p15:clr>
            <a:srgbClr val="A4A3A4"/>
          </p15:clr>
        </p15:guide>
        <p15:guide id="10" pos="1950">
          <p15:clr>
            <a:srgbClr val="A4A3A4"/>
          </p15:clr>
        </p15:guide>
        <p15:guide id="11" pos="3651">
          <p15:clr>
            <a:srgbClr val="A4A3A4"/>
          </p15:clr>
        </p15:guide>
        <p15:guide id="12" pos="3810">
          <p15:clr>
            <a:srgbClr val="A4A3A4"/>
          </p15:clr>
        </p15:guide>
        <p15:guide id="13" pos="2109">
          <p15:clr>
            <a:srgbClr val="A4A3A4"/>
          </p15:clr>
        </p15:guide>
        <p15:guide id="14" pos="5534">
          <p15:clr>
            <a:srgbClr val="A4A3A4"/>
          </p15:clr>
        </p15:guide>
        <p15:guide id="15" pos="408">
          <p15:clr>
            <a:srgbClr val="A4A3A4"/>
          </p15:clr>
        </p15:guide>
        <p15:guide id="16" pos="5352">
          <p15:clr>
            <a:srgbClr val="A4A3A4"/>
          </p15:clr>
        </p15:guide>
        <p15:guide id="17" pos="297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0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203C97"/>
    <a:srgbClr val="A5A196"/>
    <a:srgbClr val="474329"/>
    <a:srgbClr val="625C38"/>
    <a:srgbClr val="AFA671"/>
    <a:srgbClr val="ABA269"/>
    <a:srgbClr val="A9A067"/>
    <a:srgbClr val="DAD6BE"/>
    <a:srgbClr val="93A7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764" autoAdjust="0"/>
    <p:restoredTop sz="96433" autoAdjust="0"/>
  </p:normalViewPr>
  <p:slideViewPr>
    <p:cSldViewPr>
      <p:cViewPr varScale="1">
        <p:scale>
          <a:sx n="128" d="100"/>
          <a:sy n="128" d="100"/>
        </p:scale>
        <p:origin x="1014" y="120"/>
      </p:cViewPr>
      <p:guideLst>
        <p:guide orient="horz" pos="391"/>
        <p:guide orient="horz" pos="3997"/>
        <p:guide orient="horz" pos="981"/>
        <p:guide orient="horz" pos="4156"/>
        <p:guide orient="horz" pos="550"/>
        <p:guide orient="horz" pos="1162"/>
        <p:guide orient="horz" pos="1344"/>
        <p:guide pos="2789"/>
        <p:guide pos="226"/>
        <p:guide pos="1950"/>
        <p:guide pos="3651"/>
        <p:guide pos="3810"/>
        <p:guide pos="2109"/>
        <p:guide pos="5534"/>
        <p:guide pos="408"/>
        <p:guide pos="5352"/>
        <p:guide pos="2971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21882"/>
    </p:cViewPr>
  </p:sorterViewPr>
  <p:notesViewPr>
    <p:cSldViewPr showGuides="1">
      <p:cViewPr varScale="1">
        <p:scale>
          <a:sx n="77" d="100"/>
          <a:sy n="77" d="100"/>
        </p:scale>
        <p:origin x="-2136" y="-102"/>
      </p:cViewPr>
      <p:guideLst>
        <p:guide orient="horz" pos="3127"/>
        <p:guide pos="210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notesMaster" Target="notesMasters/notesMaster1.xml"/><Relationship Id="rId128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2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890838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de-CH"/>
          </a:p>
        </p:txBody>
      </p:sp>
      <p:sp>
        <p:nvSpPr>
          <p:cNvPr id="10547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776663" y="0"/>
            <a:ext cx="2890837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48047728-85AF-4836-9DBB-0F074532E785}" type="datetimeFigureOut">
              <a:rPr lang="de-CH"/>
              <a:pPr>
                <a:defRPr/>
              </a:pPr>
              <a:t>14.06.2017</a:t>
            </a:fld>
            <a:endParaRPr lang="de-CH"/>
          </a:p>
        </p:txBody>
      </p:sp>
      <p:sp>
        <p:nvSpPr>
          <p:cNvPr id="10547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9750"/>
            <a:ext cx="2890838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de-CH"/>
          </a:p>
        </p:txBody>
      </p:sp>
      <p:sp>
        <p:nvSpPr>
          <p:cNvPr id="10547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776663" y="9429750"/>
            <a:ext cx="2890837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80E87BBE-943D-4380-B295-87B2A3B7B578}" type="slidenum">
              <a:rPr lang="de-CH"/>
              <a:pPr>
                <a:defRPr/>
              </a:pPr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620226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890838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776663" y="0"/>
            <a:ext cx="2890837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AB0477E2-9592-44D0-B9EA-C373F49D8623}" type="datetimeFigureOut">
              <a:rPr lang="de-CH" smtClean="0"/>
              <a:pPr>
                <a:defRPr/>
              </a:pPr>
              <a:t>14.06.2017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852488" y="744538"/>
            <a:ext cx="4964112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de-CH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66750" y="4716463"/>
            <a:ext cx="5335588" cy="44672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noProof="0" dirty="0" smtClean="0"/>
              <a:t>Textmasterformate durch Klicken bearbeiten</a:t>
            </a:r>
          </a:p>
          <a:p>
            <a:pPr lvl="1"/>
            <a:r>
              <a:rPr lang="de-DE" noProof="0" dirty="0" smtClean="0"/>
              <a:t>Zweite Ebene</a:t>
            </a:r>
          </a:p>
          <a:p>
            <a:pPr lvl="2"/>
            <a:r>
              <a:rPr lang="de-DE" noProof="0" dirty="0" smtClean="0"/>
              <a:t>Dritte Ebene</a:t>
            </a:r>
          </a:p>
          <a:p>
            <a:pPr lvl="3"/>
            <a:r>
              <a:rPr lang="de-DE" noProof="0" dirty="0" smtClean="0"/>
              <a:t>Vierte Ebene</a:t>
            </a:r>
          </a:p>
          <a:p>
            <a:pPr lvl="4"/>
            <a:r>
              <a:rPr lang="de-DE" noProof="0" dirty="0" smtClean="0"/>
              <a:t>Fünfte Ebene</a:t>
            </a:r>
            <a:endParaRPr lang="de-CH" noProof="0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429750"/>
            <a:ext cx="2890838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776663" y="9429750"/>
            <a:ext cx="2890837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6704302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833778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10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81436526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100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36872167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101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90388037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102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060006255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103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288767304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104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459473857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105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577401080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106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27021265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107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23986358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108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876558695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109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5420244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11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14029541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110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06461913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111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64390245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112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76357595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113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43078392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114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473763005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115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064993879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116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858127321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117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49929469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118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50448395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120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570893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12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543594880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121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64070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13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256855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14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42782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15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2486738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16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89498883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17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42305313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18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37137414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19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700577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87608549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20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9254145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21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1873913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22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52039144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23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6980653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24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4502875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25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80812801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26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9303519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27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5698851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28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9178498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29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6402928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69899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30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52048095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31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5566786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32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86276712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33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9447062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34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4321555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35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54631381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36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9956072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37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86582636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38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206141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39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620095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33632051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40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84179625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41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4449018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42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6114037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43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8254161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44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48965439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45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6101737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46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1895364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47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6974555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48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9262887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49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613047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6246311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50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4280850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51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45735652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52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9912621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53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4587768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54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0615641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55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57600670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56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6557150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57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9591983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58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2443617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59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662745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74082901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60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2403620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61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2183302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62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87276044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63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4039933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64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637091303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65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5375780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66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32972765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67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58143180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68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75755127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69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2110638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046334920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70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71082727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71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7189003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72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46326909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73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580560353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74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529834795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75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058559173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76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98127433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77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94850654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78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36771876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79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257761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187800525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80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85196830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81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508099438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82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430429084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83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563048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84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86402521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85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99731316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86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59963615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87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569261973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88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41776961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89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272697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35251500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90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293386799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91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7937207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92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108045724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93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005372812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94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620481704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95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527912233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96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561216239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97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48906310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98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067917188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99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983172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w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w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w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w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Abgerundetes Rechteck 9"/>
          <p:cNvSpPr/>
          <p:nvPr userDrawn="1"/>
        </p:nvSpPr>
        <p:spPr>
          <a:xfrm>
            <a:off x="358774" y="1557338"/>
            <a:ext cx="8426449" cy="5040312"/>
          </a:xfrm>
          <a:prstGeom prst="roundRect">
            <a:avLst>
              <a:gd name="adj" fmla="val 2211"/>
            </a:avLst>
          </a:prstGeom>
          <a:solidFill>
            <a:srgbClr val="0048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 anchorCtr="0"/>
          <a:lstStyle/>
          <a:p>
            <a:pPr algn="ctr"/>
            <a:endParaRPr lang="de-CH" sz="1600" dirty="0" err="1" smtClean="0"/>
          </a:p>
        </p:txBody>
      </p:sp>
      <p:sp>
        <p:nvSpPr>
          <p:cNvPr id="12" name="Textplatzhalter 28"/>
          <p:cNvSpPr>
            <a:spLocks noGrp="1"/>
          </p:cNvSpPr>
          <p:nvPr>
            <p:ph type="body" sz="quarter" idx="24" hasCustomPrompt="1"/>
          </p:nvPr>
        </p:nvSpPr>
        <p:spPr bwMode="white">
          <a:xfrm>
            <a:off x="647701" y="1844675"/>
            <a:ext cx="7848600" cy="432198"/>
          </a:xfrm>
        </p:spPr>
        <p:txBody>
          <a:bodyPr/>
          <a:lstStyle>
            <a:lvl1pPr marL="0" indent="0">
              <a:buFontTx/>
              <a:buNone/>
              <a:defRPr sz="2600" b="0">
                <a:solidFill>
                  <a:srgbClr val="FFFFFF"/>
                </a:solidFill>
              </a:defRPr>
            </a:lvl1pPr>
          </a:lstStyle>
          <a:p>
            <a:pPr lvl="0"/>
            <a:r>
              <a:rPr lang="en-GB" noProof="0" dirty="0" smtClean="0"/>
              <a:t>Title</a:t>
            </a:r>
            <a:endParaRPr lang="en-GB" noProof="0" dirty="0"/>
          </a:p>
        </p:txBody>
      </p:sp>
      <p:sp>
        <p:nvSpPr>
          <p:cNvPr id="14" name="Textplatzhalter 28"/>
          <p:cNvSpPr>
            <a:spLocks noGrp="1"/>
          </p:cNvSpPr>
          <p:nvPr>
            <p:ph type="body" sz="quarter" idx="26"/>
          </p:nvPr>
        </p:nvSpPr>
        <p:spPr bwMode="white">
          <a:xfrm>
            <a:off x="647701" y="5805264"/>
            <a:ext cx="7848600" cy="539974"/>
          </a:xfrm>
        </p:spPr>
        <p:txBody>
          <a:bodyPr anchor="b" anchorCtr="0"/>
          <a:lstStyle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None/>
              <a:tabLst/>
              <a:defRPr sz="12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pic>
        <p:nvPicPr>
          <p:cNvPr id="2" name="Grafik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9944" y="265314"/>
            <a:ext cx="1434694" cy="431597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16" y="318057"/>
            <a:ext cx="1332281" cy="199339"/>
          </a:xfrm>
          <a:prstGeom prst="rect">
            <a:avLst/>
          </a:prstGeom>
        </p:spPr>
      </p:pic>
      <p:sp>
        <p:nvSpPr>
          <p:cNvPr id="15" name="Textplatzhalter 28"/>
          <p:cNvSpPr>
            <a:spLocks noGrp="1"/>
          </p:cNvSpPr>
          <p:nvPr>
            <p:ph type="body" sz="quarter" idx="25" hasCustomPrompt="1"/>
          </p:nvPr>
        </p:nvSpPr>
        <p:spPr bwMode="white">
          <a:xfrm>
            <a:off x="647701" y="2816932"/>
            <a:ext cx="7848600" cy="413258"/>
          </a:xfrm>
        </p:spPr>
        <p:txBody>
          <a:bodyPr/>
          <a:lstStyle>
            <a:lvl1pPr marL="0" indent="0">
              <a:buFontTx/>
              <a:buNone/>
              <a:defRPr sz="2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 smtClean="0"/>
              <a:t>For company</a:t>
            </a:r>
            <a:endParaRPr lang="en-GB" noProof="0" dirty="0"/>
          </a:p>
        </p:txBody>
      </p:sp>
      <p:sp>
        <p:nvSpPr>
          <p:cNvPr id="17" name="Textplatzhalter 33"/>
          <p:cNvSpPr>
            <a:spLocks noGrp="1"/>
          </p:cNvSpPr>
          <p:nvPr>
            <p:ph type="body" sz="quarter" idx="27" hasCustomPrompt="1"/>
          </p:nvPr>
        </p:nvSpPr>
        <p:spPr bwMode="white">
          <a:xfrm>
            <a:off x="647701" y="3248981"/>
            <a:ext cx="7848600" cy="360039"/>
          </a:xfrm>
        </p:spPr>
        <p:txBody>
          <a:bodyPr/>
          <a:lstStyle>
            <a:lvl1pPr marL="0" indent="0">
              <a:buFontTx/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 smtClean="0"/>
              <a:t>Date</a:t>
            </a:r>
            <a:endParaRPr lang="en-GB" noProof="0" dirty="0"/>
          </a:p>
        </p:txBody>
      </p:sp>
      <p:sp>
        <p:nvSpPr>
          <p:cNvPr id="18" name="Textplatzhalter 33"/>
          <p:cNvSpPr>
            <a:spLocks noGrp="1"/>
          </p:cNvSpPr>
          <p:nvPr>
            <p:ph type="body" sz="quarter" idx="29" hasCustomPrompt="1"/>
          </p:nvPr>
        </p:nvSpPr>
        <p:spPr bwMode="white">
          <a:xfrm>
            <a:off x="636687" y="3933825"/>
            <a:ext cx="7848600" cy="360039"/>
          </a:xfrm>
        </p:spPr>
        <p:txBody>
          <a:bodyPr/>
          <a:lstStyle>
            <a:lvl1pPr marL="0" indent="0">
              <a:buFontTx/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 smtClean="0"/>
              <a:t>Name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4489057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as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bgerundetes Rechteck 5"/>
          <p:cNvSpPr/>
          <p:nvPr userDrawn="1"/>
        </p:nvSpPr>
        <p:spPr>
          <a:xfrm>
            <a:off x="358775" y="1557338"/>
            <a:ext cx="8426449" cy="5040312"/>
          </a:xfrm>
          <a:prstGeom prst="roundRect">
            <a:avLst>
              <a:gd name="adj" fmla="val 2182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 anchorCtr="0"/>
          <a:lstStyle/>
          <a:p>
            <a:pPr algn="ctr"/>
            <a:endParaRPr lang="de-CH" sz="1600" dirty="0" err="1" smtClean="0"/>
          </a:p>
        </p:txBody>
      </p:sp>
      <p:sp>
        <p:nvSpPr>
          <p:cNvPr id="12" name="Textplatzhalter 28"/>
          <p:cNvSpPr>
            <a:spLocks noGrp="1"/>
          </p:cNvSpPr>
          <p:nvPr>
            <p:ph type="body" sz="quarter" idx="24" hasCustomPrompt="1"/>
          </p:nvPr>
        </p:nvSpPr>
        <p:spPr bwMode="white">
          <a:xfrm>
            <a:off x="647701" y="1844674"/>
            <a:ext cx="7848600" cy="684225"/>
          </a:xfrm>
        </p:spPr>
        <p:txBody>
          <a:bodyPr/>
          <a:lstStyle>
            <a:lvl1pPr marL="0" indent="0">
              <a:buFontTx/>
              <a:buNone/>
              <a:defRPr sz="2600" b="0">
                <a:solidFill>
                  <a:srgbClr val="FFFFFF"/>
                </a:solidFill>
              </a:defRPr>
            </a:lvl1pPr>
          </a:lstStyle>
          <a:p>
            <a:pPr lvl="0"/>
            <a:r>
              <a:rPr lang="en-GB" noProof="0" dirty="0" smtClean="0"/>
              <a:t>Title</a:t>
            </a:r>
            <a:endParaRPr lang="en-GB" noProof="0" dirty="0"/>
          </a:p>
        </p:txBody>
      </p:sp>
      <p:pic>
        <p:nvPicPr>
          <p:cNvPr id="2" name="Grafik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9944" y="265314"/>
            <a:ext cx="1434694" cy="431597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16" y="318057"/>
            <a:ext cx="1332281" cy="199339"/>
          </a:xfrm>
          <a:prstGeom prst="rect">
            <a:avLst/>
          </a:prstGeom>
        </p:spPr>
      </p:pic>
      <p:sp>
        <p:nvSpPr>
          <p:cNvPr id="7" name="Textplatzhalter 33"/>
          <p:cNvSpPr>
            <a:spLocks noGrp="1"/>
          </p:cNvSpPr>
          <p:nvPr>
            <p:ph type="body" sz="quarter" idx="28" hasCustomPrompt="1"/>
          </p:nvPr>
        </p:nvSpPr>
        <p:spPr bwMode="white">
          <a:xfrm>
            <a:off x="647700" y="3933057"/>
            <a:ext cx="7848600" cy="1836203"/>
          </a:xfrm>
        </p:spPr>
        <p:txBody>
          <a:bodyPr/>
          <a:lstStyle>
            <a:lvl1pPr marL="0" indent="0">
              <a:buFontTx/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 smtClean="0"/>
              <a:t>Contact</a:t>
            </a:r>
            <a:br>
              <a:rPr lang="en-GB" noProof="0" dirty="0" smtClean="0"/>
            </a:br>
            <a:r>
              <a:rPr lang="en-GB" noProof="0" dirty="0" smtClean="0"/>
              <a:t>E-Mail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4953480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ast pag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Abgerundetes Rechteck 9"/>
          <p:cNvSpPr/>
          <p:nvPr userDrawn="1"/>
        </p:nvSpPr>
        <p:spPr>
          <a:xfrm>
            <a:off x="358775" y="1557338"/>
            <a:ext cx="8426449" cy="972000"/>
          </a:xfrm>
          <a:prstGeom prst="roundRect">
            <a:avLst>
              <a:gd name="adj" fmla="val 11677"/>
            </a:avLst>
          </a:prstGeom>
          <a:solidFill>
            <a:srgbClr val="9ED6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 anchorCtr="0"/>
          <a:lstStyle/>
          <a:p>
            <a:pPr algn="ctr"/>
            <a:endParaRPr lang="de-CH" sz="1600" dirty="0" err="1" smtClean="0"/>
          </a:p>
        </p:txBody>
      </p:sp>
      <p:sp>
        <p:nvSpPr>
          <p:cNvPr id="11" name="Bildplatzhalter 4"/>
          <p:cNvSpPr>
            <a:spLocks noGrp="1"/>
          </p:cNvSpPr>
          <p:nvPr>
            <p:ph type="pic" sz="quarter" idx="28"/>
          </p:nvPr>
        </p:nvSpPr>
        <p:spPr>
          <a:xfrm>
            <a:off x="358775" y="2673350"/>
            <a:ext cx="8426447" cy="3924300"/>
          </a:xfrm>
          <a:prstGeom prst="roundRect">
            <a:avLst>
              <a:gd name="adj" fmla="val 2547"/>
            </a:avLst>
          </a:prstGeom>
          <a:solidFill>
            <a:schemeClr val="bg1">
              <a:lumMod val="95000"/>
            </a:schemeClr>
          </a:solidFill>
        </p:spPr>
        <p:txBody>
          <a:bodyPr tIns="540000" anchor="ctr" anchorCtr="0"/>
          <a:lstStyle>
            <a:lvl1pPr marL="0" indent="0" algn="ct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de-CH" dirty="0"/>
          </a:p>
        </p:txBody>
      </p:sp>
      <p:sp>
        <p:nvSpPr>
          <p:cNvPr id="12" name="Textplatzhalter 28"/>
          <p:cNvSpPr>
            <a:spLocks noGrp="1"/>
          </p:cNvSpPr>
          <p:nvPr>
            <p:ph type="body" sz="quarter" idx="24" hasCustomPrompt="1"/>
          </p:nvPr>
        </p:nvSpPr>
        <p:spPr bwMode="white">
          <a:xfrm>
            <a:off x="647701" y="1844675"/>
            <a:ext cx="7848600" cy="504206"/>
          </a:xfrm>
        </p:spPr>
        <p:txBody>
          <a:bodyPr/>
          <a:lstStyle>
            <a:lvl1pPr marL="0" indent="0">
              <a:buFontTx/>
              <a:buNone/>
              <a:defRPr sz="2600" b="0">
                <a:solidFill>
                  <a:srgbClr val="004893"/>
                </a:solidFill>
              </a:defRPr>
            </a:lvl1pPr>
          </a:lstStyle>
          <a:p>
            <a:pPr lvl="0"/>
            <a:r>
              <a:rPr lang="en-GB" noProof="0" dirty="0" smtClean="0"/>
              <a:t>Title</a:t>
            </a:r>
            <a:endParaRPr lang="en-GB" noProof="0" dirty="0"/>
          </a:p>
        </p:txBody>
      </p:sp>
      <p:pic>
        <p:nvPicPr>
          <p:cNvPr id="2" name="Grafik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9944" y="265314"/>
            <a:ext cx="1434694" cy="431597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16" y="318057"/>
            <a:ext cx="1332281" cy="199339"/>
          </a:xfrm>
          <a:prstGeom prst="rect">
            <a:avLst/>
          </a:prstGeom>
        </p:spPr>
      </p:pic>
      <p:sp>
        <p:nvSpPr>
          <p:cNvPr id="9" name="Textplatzhalter 33"/>
          <p:cNvSpPr>
            <a:spLocks noGrp="1"/>
          </p:cNvSpPr>
          <p:nvPr>
            <p:ph type="body" sz="quarter" idx="29" hasCustomPrompt="1"/>
          </p:nvPr>
        </p:nvSpPr>
        <p:spPr bwMode="white">
          <a:xfrm>
            <a:off x="647700" y="3933057"/>
            <a:ext cx="3779838" cy="1836203"/>
          </a:xfrm>
        </p:spPr>
        <p:txBody>
          <a:bodyPr/>
          <a:lstStyle>
            <a:lvl1pPr marL="0" indent="0">
              <a:buFontTx/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 smtClean="0"/>
              <a:t>Contact</a:t>
            </a:r>
            <a:br>
              <a:rPr lang="en-GB" noProof="0" dirty="0" smtClean="0"/>
            </a:br>
            <a:r>
              <a:rPr lang="en-GB" noProof="0" dirty="0" smtClean="0"/>
              <a:t>E-Mail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0443171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ast page with pictu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28"/>
          </p:nvPr>
        </p:nvSpPr>
        <p:spPr>
          <a:xfrm>
            <a:off x="358775" y="1557338"/>
            <a:ext cx="8426447" cy="5040312"/>
          </a:xfrm>
          <a:prstGeom prst="roundRect">
            <a:avLst>
              <a:gd name="adj" fmla="val 2032"/>
            </a:avLst>
          </a:prstGeom>
          <a:solidFill>
            <a:schemeClr val="bg1">
              <a:lumMod val="95000"/>
            </a:schemeClr>
          </a:solidFill>
        </p:spPr>
        <p:txBody>
          <a:bodyPr tIns="540000" anchor="ctr" anchorCtr="0"/>
          <a:lstStyle>
            <a:lvl1pPr marL="0" indent="0" algn="ct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de-CH" dirty="0"/>
          </a:p>
        </p:txBody>
      </p:sp>
      <p:sp>
        <p:nvSpPr>
          <p:cNvPr id="12" name="Textplatzhalter 28"/>
          <p:cNvSpPr>
            <a:spLocks noGrp="1"/>
          </p:cNvSpPr>
          <p:nvPr>
            <p:ph type="body" sz="quarter" idx="24" hasCustomPrompt="1"/>
          </p:nvPr>
        </p:nvSpPr>
        <p:spPr bwMode="white">
          <a:xfrm>
            <a:off x="647701" y="1844674"/>
            <a:ext cx="7848600" cy="684225"/>
          </a:xfrm>
        </p:spPr>
        <p:txBody>
          <a:bodyPr/>
          <a:lstStyle>
            <a:lvl1pPr marL="0" indent="0">
              <a:buFontTx/>
              <a:buNone/>
              <a:defRPr sz="2600" b="0">
                <a:solidFill>
                  <a:srgbClr val="FFFFFF"/>
                </a:solidFill>
              </a:defRPr>
            </a:lvl1pPr>
          </a:lstStyle>
          <a:p>
            <a:pPr lvl="0"/>
            <a:r>
              <a:rPr lang="en-GB" noProof="0" dirty="0" smtClean="0"/>
              <a:t>Title</a:t>
            </a:r>
            <a:endParaRPr lang="en-GB" noProof="0" dirty="0"/>
          </a:p>
        </p:txBody>
      </p:sp>
      <p:pic>
        <p:nvPicPr>
          <p:cNvPr id="2" name="Grafik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9944" y="265314"/>
            <a:ext cx="1434694" cy="431597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16" y="318057"/>
            <a:ext cx="1332281" cy="199339"/>
          </a:xfrm>
          <a:prstGeom prst="rect">
            <a:avLst/>
          </a:prstGeom>
        </p:spPr>
      </p:pic>
      <p:sp>
        <p:nvSpPr>
          <p:cNvPr id="7" name="Textplatzhalter 33"/>
          <p:cNvSpPr>
            <a:spLocks noGrp="1"/>
          </p:cNvSpPr>
          <p:nvPr>
            <p:ph type="body" sz="quarter" idx="29" hasCustomPrompt="1"/>
          </p:nvPr>
        </p:nvSpPr>
        <p:spPr bwMode="white">
          <a:xfrm>
            <a:off x="647700" y="3933057"/>
            <a:ext cx="3779838" cy="1836203"/>
          </a:xfrm>
        </p:spPr>
        <p:txBody>
          <a:bodyPr/>
          <a:lstStyle>
            <a:lvl1pPr marL="0" indent="0">
              <a:buFontTx/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 smtClean="0"/>
              <a:t>Contact</a:t>
            </a:r>
            <a:br>
              <a:rPr lang="en-GB" noProof="0" dirty="0" smtClean="0"/>
            </a:br>
            <a:r>
              <a:rPr lang="en-GB" noProof="0" dirty="0" smtClean="0"/>
              <a:t>E-Mail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7668081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/>
          <p:cNvSpPr>
            <a:spLocks noGrp="1"/>
          </p:cNvSpPr>
          <p:nvPr>
            <p:ph type="body" sz="quarter" idx="10"/>
          </p:nvPr>
        </p:nvSpPr>
        <p:spPr>
          <a:xfrm>
            <a:off x="647700" y="1557338"/>
            <a:ext cx="7848600" cy="4787900"/>
          </a:xfrm>
        </p:spPr>
        <p:txBody>
          <a:bodyPr/>
          <a:lstStyle>
            <a:lvl1pPr marL="0" indent="0">
              <a:buNone/>
              <a:defRPr b="1"/>
            </a:lvl1pPr>
            <a:lvl2pPr marL="270000" indent="-270000">
              <a:buFont typeface="Wingdings 2" panose="05020102010507070707" pitchFamily="18" charset="2"/>
              <a:buChar char=""/>
              <a:defRPr sz="1600"/>
            </a:lvl2pPr>
            <a:lvl3pPr marL="540000">
              <a:defRPr sz="1400"/>
            </a:lvl3pPr>
            <a:lvl4pPr marL="810000">
              <a:defRPr/>
            </a:lvl4pPr>
            <a:lvl5pPr marL="1080000"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smtClean="0"/>
              <a:t>Zurich, Date</a:t>
            </a:r>
            <a:endParaRPr lang="en-GB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5278146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platzhalt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647701" y="1557338"/>
            <a:ext cx="7848600" cy="287486"/>
          </a:xfrm>
        </p:spPr>
        <p:txBody>
          <a:bodyPr/>
          <a:lstStyle>
            <a:lvl1pPr marL="0" indent="0">
              <a:buNone/>
              <a:defRPr b="1">
                <a:solidFill>
                  <a:srgbClr val="000000"/>
                </a:solidFill>
              </a:defRPr>
            </a:lvl1pPr>
          </a:lstStyle>
          <a:p>
            <a:pPr lvl="0"/>
            <a:r>
              <a:rPr lang="en-GB" noProof="0" dirty="0" smtClean="0"/>
              <a:t>Subtitle</a:t>
            </a:r>
            <a:endParaRPr lang="en-GB" noProof="0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/>
          </p:nvPr>
        </p:nvSpPr>
        <p:spPr>
          <a:xfrm>
            <a:off x="647701" y="1844825"/>
            <a:ext cx="7848600" cy="450041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smtClean="0"/>
              <a:t>Zurich, Date</a:t>
            </a:r>
            <a:endParaRPr lang="en-GB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‹#›</a:t>
            </a:fld>
            <a:endParaRPr lang="de-CH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/>
          <p:cNvSpPr>
            <a:spLocks noGrp="1"/>
          </p:cNvSpPr>
          <p:nvPr>
            <p:ph type="body" sz="quarter" idx="10"/>
          </p:nvPr>
        </p:nvSpPr>
        <p:spPr>
          <a:xfrm>
            <a:off x="647700" y="1557338"/>
            <a:ext cx="7848600" cy="4787900"/>
          </a:xfrm>
        </p:spPr>
        <p:txBody>
          <a:bodyPr/>
          <a:lstStyle>
            <a:lvl1pPr marL="228600" indent="-228600"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smtClean="0"/>
              <a:t>Zurich, Date</a:t>
            </a:r>
            <a:endParaRPr lang="en-GB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‹#›</a:t>
            </a:fld>
            <a:endParaRPr lang="de-CH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platzhalter 12"/>
          <p:cNvSpPr>
            <a:spLocks noGrp="1"/>
          </p:cNvSpPr>
          <p:nvPr>
            <p:ph type="body" sz="quarter" idx="14"/>
          </p:nvPr>
        </p:nvSpPr>
        <p:spPr>
          <a:xfrm>
            <a:off x="647700" y="4283869"/>
            <a:ext cx="2447925" cy="1665287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647699" y="3608387"/>
            <a:ext cx="2447925" cy="676275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b="1"/>
            </a:lvl1pPr>
          </a:lstStyle>
          <a:p>
            <a:pPr lvl="0"/>
            <a:r>
              <a:rPr lang="de-CH" dirty="0" smtClean="0"/>
              <a:t>Name</a:t>
            </a:r>
            <a:endParaRPr lang="de-CH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CH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smtClean="0"/>
              <a:t>Zurich, Date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‹#›</a:t>
            </a:fld>
            <a:endParaRPr lang="de-CH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2"/>
          </p:nvPr>
        </p:nvSpPr>
        <p:spPr>
          <a:xfrm>
            <a:off x="647700" y="1836688"/>
            <a:ext cx="2447925" cy="1439863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de-CH"/>
          </a:p>
        </p:txBody>
      </p:sp>
      <p:sp>
        <p:nvSpPr>
          <p:cNvPr id="14" name="Textplatzhalter 12"/>
          <p:cNvSpPr>
            <a:spLocks noGrp="1"/>
          </p:cNvSpPr>
          <p:nvPr>
            <p:ph type="body" sz="quarter" idx="15"/>
          </p:nvPr>
        </p:nvSpPr>
        <p:spPr>
          <a:xfrm>
            <a:off x="3341986" y="4291856"/>
            <a:ext cx="2447925" cy="1665287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Textplatzhalt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3341985" y="3616374"/>
            <a:ext cx="2447925" cy="676275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b="1"/>
            </a:lvl1pPr>
          </a:lstStyle>
          <a:p>
            <a:pPr lvl="0"/>
            <a:r>
              <a:rPr lang="de-CH" dirty="0" smtClean="0"/>
              <a:t>Name</a:t>
            </a:r>
            <a:endParaRPr lang="de-CH" dirty="0"/>
          </a:p>
        </p:txBody>
      </p:sp>
      <p:sp>
        <p:nvSpPr>
          <p:cNvPr id="16" name="Bildplatzhalter 8"/>
          <p:cNvSpPr>
            <a:spLocks noGrp="1"/>
          </p:cNvSpPr>
          <p:nvPr>
            <p:ph type="pic" sz="quarter" idx="17"/>
          </p:nvPr>
        </p:nvSpPr>
        <p:spPr>
          <a:xfrm>
            <a:off x="3341986" y="1844675"/>
            <a:ext cx="2447925" cy="1439863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de-CH"/>
          </a:p>
        </p:txBody>
      </p:sp>
      <p:sp>
        <p:nvSpPr>
          <p:cNvPr id="17" name="Textplatzhalter 12"/>
          <p:cNvSpPr>
            <a:spLocks noGrp="1"/>
          </p:cNvSpPr>
          <p:nvPr>
            <p:ph type="body" sz="quarter" idx="18"/>
          </p:nvPr>
        </p:nvSpPr>
        <p:spPr>
          <a:xfrm>
            <a:off x="6048375" y="4291856"/>
            <a:ext cx="2447925" cy="1665287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8" name="Textplatzhalt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6048374" y="3616374"/>
            <a:ext cx="2447925" cy="676275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b="1"/>
            </a:lvl1pPr>
          </a:lstStyle>
          <a:p>
            <a:pPr lvl="0"/>
            <a:r>
              <a:rPr lang="de-CH" dirty="0" smtClean="0"/>
              <a:t>Name</a:t>
            </a:r>
            <a:endParaRPr lang="de-CH" dirty="0"/>
          </a:p>
        </p:txBody>
      </p:sp>
      <p:sp>
        <p:nvSpPr>
          <p:cNvPr id="19" name="Bildplatzhalter 8"/>
          <p:cNvSpPr>
            <a:spLocks noGrp="1"/>
          </p:cNvSpPr>
          <p:nvPr>
            <p:ph type="pic" sz="quarter" idx="20"/>
          </p:nvPr>
        </p:nvSpPr>
        <p:spPr>
          <a:xfrm>
            <a:off x="6048375" y="1844675"/>
            <a:ext cx="2447925" cy="1439863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6642250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CH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smtClean="0"/>
              <a:t>Zurich, Date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9378382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platzhalt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647701" y="1557338"/>
            <a:ext cx="7848600" cy="287486"/>
          </a:xfrm>
        </p:spPr>
        <p:txBody>
          <a:bodyPr/>
          <a:lstStyle>
            <a:lvl1pPr marL="0" indent="0">
              <a:buNone/>
              <a:defRPr b="1">
                <a:solidFill>
                  <a:srgbClr val="000000"/>
                </a:solidFill>
              </a:defRPr>
            </a:lvl1pPr>
          </a:lstStyle>
          <a:p>
            <a:pPr lvl="0"/>
            <a:r>
              <a:rPr lang="en-GB" noProof="0" dirty="0" smtClean="0"/>
              <a:t>Subtitle</a:t>
            </a:r>
            <a:endParaRPr lang="en-GB" noProof="0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smtClean="0"/>
              <a:t>Zurich, Date</a:t>
            </a:r>
            <a:endParaRPr lang="en-GB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059763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smtClean="0"/>
              <a:t>Zurich, Date</a:t>
            </a:r>
            <a:endParaRPr lang="en-GB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‹#›</a:t>
            </a:fld>
            <a:endParaRPr lang="de-CH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 hasCustomPrompt="1"/>
          </p:nvPr>
        </p:nvSpPr>
        <p:spPr bwMode="white">
          <a:xfrm>
            <a:off x="647700" y="3032956"/>
            <a:ext cx="7848600" cy="1727745"/>
          </a:xfrm>
        </p:spPr>
        <p:txBody>
          <a:bodyPr/>
          <a:lstStyle>
            <a:lvl1pPr marL="0" indent="0">
              <a:buNone/>
              <a:defRPr sz="3000">
                <a:solidFill>
                  <a:srgbClr val="004893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noProof="0" dirty="0" smtClean="0"/>
              <a:t>Title</a:t>
            </a:r>
            <a:endParaRPr lang="en-GB" noProof="0" dirty="0"/>
          </a:p>
        </p:txBody>
      </p:sp>
      <p:sp>
        <p:nvSpPr>
          <p:cNvPr id="9" name="Textplatzhalter 10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647700" y="2708921"/>
            <a:ext cx="7848600" cy="324035"/>
          </a:xfrm>
        </p:spPr>
        <p:txBody>
          <a:bodyPr/>
          <a:lstStyle>
            <a:lvl1pPr marL="0" indent="0">
              <a:buFontTx/>
              <a:buNone/>
              <a:defRPr sz="2000">
                <a:solidFill>
                  <a:srgbClr val="A09991"/>
                </a:solidFill>
              </a:defRPr>
            </a:lvl1pPr>
          </a:lstStyle>
          <a:p>
            <a:pPr lvl="0"/>
            <a:r>
              <a:rPr lang="en-GB" noProof="0" dirty="0" smtClean="0"/>
              <a:t>Section</a:t>
            </a:r>
            <a:endParaRPr lang="en-GB" noProof="0" dirty="0"/>
          </a:p>
        </p:txBody>
      </p:sp>
      <p:cxnSp>
        <p:nvCxnSpPr>
          <p:cNvPr id="4" name="Gerade Verbindung 3"/>
          <p:cNvCxnSpPr/>
          <p:nvPr userDrawn="1"/>
        </p:nvCxnSpPr>
        <p:spPr>
          <a:xfrm>
            <a:off x="647700" y="3051428"/>
            <a:ext cx="7848600" cy="0"/>
          </a:xfrm>
          <a:prstGeom prst="line">
            <a:avLst/>
          </a:prstGeom>
          <a:ln w="12700">
            <a:solidFill>
              <a:srgbClr val="A0999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23828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w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w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elplatzhalter 1"/>
          <p:cNvSpPr>
            <a:spLocks noGrp="1"/>
          </p:cNvSpPr>
          <p:nvPr>
            <p:ph type="title"/>
          </p:nvPr>
        </p:nvSpPr>
        <p:spPr bwMode="auto">
          <a:xfrm>
            <a:off x="647701" y="873125"/>
            <a:ext cx="7848600" cy="4317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dirty="0" smtClean="0"/>
              <a:t>Title</a:t>
            </a:r>
          </a:p>
        </p:txBody>
      </p:sp>
      <p:sp>
        <p:nvSpPr>
          <p:cNvPr id="24579" name="Textplatzhalter 2"/>
          <p:cNvSpPr>
            <a:spLocks noGrp="1"/>
          </p:cNvSpPr>
          <p:nvPr>
            <p:ph type="body" idx="1"/>
          </p:nvPr>
        </p:nvSpPr>
        <p:spPr bwMode="auto">
          <a:xfrm>
            <a:off x="647700" y="1557338"/>
            <a:ext cx="7848600" cy="4787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dirty="0" err="1" smtClean="0"/>
              <a:t>Mastertextformat</a:t>
            </a:r>
            <a:r>
              <a:rPr lang="en-GB" noProof="0" dirty="0" smtClean="0"/>
              <a:t> </a:t>
            </a:r>
            <a:r>
              <a:rPr lang="en-GB" noProof="0" dirty="0" err="1" smtClean="0"/>
              <a:t>bearbeiten</a:t>
            </a:r>
            <a:endParaRPr lang="en-GB" noProof="0" dirty="0" smtClean="0"/>
          </a:p>
          <a:p>
            <a:pPr lvl="1"/>
            <a:r>
              <a:rPr lang="en-GB" noProof="0" dirty="0" err="1" smtClean="0"/>
              <a:t>Zweite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lang="en-GB" noProof="0" dirty="0" smtClean="0"/>
          </a:p>
          <a:p>
            <a:pPr lvl="2"/>
            <a:r>
              <a:rPr lang="en-GB" noProof="0" dirty="0" err="1" smtClean="0"/>
              <a:t>Dritte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lang="en-GB" noProof="0" dirty="0" smtClean="0"/>
          </a:p>
          <a:p>
            <a:pPr lvl="3"/>
            <a:r>
              <a:rPr lang="en-GB" noProof="0" dirty="0" err="1" smtClean="0"/>
              <a:t>Vierte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lang="en-GB" noProof="0" dirty="0" smtClean="0"/>
          </a:p>
          <a:p>
            <a:pPr lvl="4"/>
            <a:r>
              <a:rPr lang="en-GB" noProof="0" dirty="0" err="1" smtClean="0"/>
              <a:t>Fünfte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lang="en-GB" noProof="0" dirty="0" smtClean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>
          <a:xfrm>
            <a:off x="358775" y="6597650"/>
            <a:ext cx="5148262" cy="215726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00">
                <a:solidFill>
                  <a:srgbClr val="000000"/>
                </a:solidFill>
              </a:defRPr>
            </a:lvl1pPr>
          </a:lstStyle>
          <a:p>
            <a:r>
              <a:rPr lang="en-GB" smtClean="0"/>
              <a:t>Zurich, Date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>
          <a:xfrm>
            <a:off x="7320214" y="6597650"/>
            <a:ext cx="1465012" cy="17972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159F5E36-B941-428B-BC6B-EDC3E07F8BBB}" type="slidenum">
              <a:rPr lang="de-CH" smtClean="0"/>
              <a:pPr/>
              <a:t>‹#›</a:t>
            </a:fld>
            <a:endParaRPr lang="de-CH" dirty="0"/>
          </a:p>
        </p:txBody>
      </p:sp>
      <p:sp>
        <p:nvSpPr>
          <p:cNvPr id="2" name="Abgerundetes Rechteck 1"/>
          <p:cNvSpPr/>
          <p:nvPr/>
        </p:nvSpPr>
        <p:spPr>
          <a:xfrm>
            <a:off x="358775" y="-9525"/>
            <a:ext cx="8426450" cy="630237"/>
          </a:xfrm>
          <a:custGeom>
            <a:avLst/>
            <a:gdLst/>
            <a:ahLst/>
            <a:cxnLst/>
            <a:rect l="l" t="t" r="r" b="b"/>
            <a:pathLst>
              <a:path w="8426450" h="630237">
                <a:moveTo>
                  <a:pt x="0" y="0"/>
                </a:moveTo>
                <a:lnTo>
                  <a:pt x="8426450" y="0"/>
                </a:lnTo>
                <a:lnTo>
                  <a:pt x="8426450" y="520793"/>
                </a:lnTo>
                <a:cubicBezTo>
                  <a:pt x="8426450" y="581237"/>
                  <a:pt x="8377450" y="630237"/>
                  <a:pt x="8317006" y="630237"/>
                </a:cubicBezTo>
                <a:lnTo>
                  <a:pt x="109444" y="630237"/>
                </a:lnTo>
                <a:cubicBezTo>
                  <a:pt x="49000" y="630237"/>
                  <a:pt x="0" y="581237"/>
                  <a:pt x="0" y="520793"/>
                </a:cubicBezTo>
                <a:close/>
              </a:path>
            </a:pathLst>
          </a:custGeom>
          <a:solidFill>
            <a:srgbClr val="0048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 anchorCtr="0"/>
          <a:lstStyle/>
          <a:p>
            <a:pPr algn="ctr"/>
            <a:endParaRPr lang="de-CH" sz="1600" dirty="0" err="1" smtClean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547" y="179257"/>
            <a:ext cx="1063447" cy="170993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0213" y="124018"/>
            <a:ext cx="1191463" cy="36027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79" r:id="rId2"/>
    <p:sldLayoutId id="2147483755" r:id="rId3"/>
    <p:sldLayoutId id="2147483756" r:id="rId4"/>
    <p:sldLayoutId id="2147483778" r:id="rId5"/>
    <p:sldLayoutId id="2147483762" r:id="rId6"/>
    <p:sldLayoutId id="2147483777" r:id="rId7"/>
    <p:sldLayoutId id="2147483761" r:id="rId8"/>
    <p:sldLayoutId id="2147483781" r:id="rId9"/>
    <p:sldLayoutId id="2147483771" r:id="rId10"/>
    <p:sldLayoutId id="2147483775" r:id="rId11"/>
    <p:sldLayoutId id="2147483776" r:id="rId12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00" b="0" kern="1200">
          <a:solidFill>
            <a:srgbClr val="004893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000">
          <a:solidFill>
            <a:srgbClr val="182D71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000">
          <a:solidFill>
            <a:srgbClr val="182D71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000">
          <a:solidFill>
            <a:srgbClr val="182D71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000">
          <a:solidFill>
            <a:srgbClr val="182D71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000">
          <a:solidFill>
            <a:srgbClr val="182D71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000">
          <a:solidFill>
            <a:srgbClr val="182D71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000">
          <a:solidFill>
            <a:srgbClr val="182D71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000">
          <a:solidFill>
            <a:srgbClr val="182D71"/>
          </a:solidFill>
          <a:latin typeface="Arial" charset="0"/>
        </a:defRPr>
      </a:lvl9pPr>
    </p:titleStyle>
    <p:bodyStyle>
      <a:lvl1pPr marL="270000" indent="-270000" algn="l" rtl="0" eaLnBrk="1" fontAlgn="base" hangingPunct="1">
        <a:spcBef>
          <a:spcPts val="800"/>
        </a:spcBef>
        <a:spcAft>
          <a:spcPct val="0"/>
        </a:spcAft>
        <a:buClr>
          <a:srgbClr val="004893"/>
        </a:buClr>
        <a:buFont typeface="Wingdings 2" panose="05020102010507070707" pitchFamily="18" charset="2"/>
        <a:buChar char="¡"/>
        <a:tabLst>
          <a:tab pos="893763" algn="l"/>
        </a:tabLst>
        <a:defRPr sz="16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540000" indent="-270000" algn="l" rtl="0" eaLnBrk="1" fontAlgn="base" hangingPunct="1">
        <a:spcBef>
          <a:spcPts val="600"/>
        </a:spcBef>
        <a:spcAft>
          <a:spcPct val="0"/>
        </a:spcAft>
        <a:buClr>
          <a:srgbClr val="004893"/>
        </a:buClr>
        <a:buFont typeface="Arial" panose="020B0604020202020204" pitchFamily="34" charset="0"/>
        <a:buChar char="–"/>
        <a:tabLst>
          <a:tab pos="893763" algn="l"/>
        </a:tabLst>
        <a:defRPr sz="14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810000" indent="-270000" algn="l" rtl="0" eaLnBrk="1" fontAlgn="base" hangingPunct="1">
        <a:spcBef>
          <a:spcPts val="400"/>
        </a:spcBef>
        <a:spcAft>
          <a:spcPct val="0"/>
        </a:spcAft>
        <a:buClr>
          <a:srgbClr val="004893"/>
        </a:buClr>
        <a:buFont typeface="Arial" panose="020B0604020202020204" pitchFamily="34" charset="0"/>
        <a:buChar char="–"/>
        <a:tabLst>
          <a:tab pos="893763" algn="l"/>
        </a:tabLst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080000" indent="-270000" algn="l" rtl="0" eaLnBrk="1" fontAlgn="base" hangingPunct="1">
        <a:spcBef>
          <a:spcPts val="400"/>
        </a:spcBef>
        <a:spcAft>
          <a:spcPct val="0"/>
        </a:spcAft>
        <a:buClr>
          <a:srgbClr val="004893"/>
        </a:buClr>
        <a:buFont typeface="Arial" panose="020B0604020202020204" pitchFamily="34" charset="0"/>
        <a:buChar char="–"/>
        <a:tabLst>
          <a:tab pos="893763" algn="l"/>
        </a:tabLst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350000" marR="0" indent="-270000" algn="l" defTabSz="989013" rtl="0" eaLnBrk="1" fontAlgn="base" latinLnBrk="0" hangingPunct="1">
        <a:lnSpc>
          <a:spcPct val="100000"/>
        </a:lnSpc>
        <a:spcBef>
          <a:spcPts val="400"/>
        </a:spcBef>
        <a:spcAft>
          <a:spcPct val="0"/>
        </a:spcAft>
        <a:buClr>
          <a:srgbClr val="004893"/>
        </a:buClr>
        <a:buSzTx/>
        <a:buFont typeface="Arial" panose="020B0604020202020204" pitchFamily="34" charset="0"/>
        <a:buChar char="–"/>
        <a:tabLst>
          <a:tab pos="893763" algn="l"/>
        </a:tabLst>
        <a:defRPr sz="12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073150" indent="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None/>
        <a:tabLst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701800" marR="0" indent="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tx2"/>
        </a:buClr>
        <a:buSzTx/>
        <a:buFont typeface="Arial" pitchFamily="34" charset="0"/>
        <a:buNone/>
        <a:tabLst>
          <a:tab pos="893763" algn="l"/>
        </a:tabLst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gif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e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e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9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e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e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13" Type="http://schemas.openxmlformats.org/officeDocument/2006/relationships/image" Target="../media/image30.jpeg"/><Relationship Id="rId3" Type="http://schemas.openxmlformats.org/officeDocument/2006/relationships/image" Target="../media/image20.jpeg"/><Relationship Id="rId7" Type="http://schemas.openxmlformats.org/officeDocument/2006/relationships/image" Target="../media/image24.jpeg"/><Relationship Id="rId12" Type="http://schemas.openxmlformats.org/officeDocument/2006/relationships/image" Target="../media/image29.jpeg"/><Relationship Id="rId17" Type="http://schemas.openxmlformats.org/officeDocument/2006/relationships/image" Target="../media/image34.jpe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3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eg"/><Relationship Id="rId11" Type="http://schemas.openxmlformats.org/officeDocument/2006/relationships/image" Target="../media/image28.jpeg"/><Relationship Id="rId5" Type="http://schemas.openxmlformats.org/officeDocument/2006/relationships/image" Target="../media/image22.jpeg"/><Relationship Id="rId15" Type="http://schemas.openxmlformats.org/officeDocument/2006/relationships/image" Target="../media/image32.jpeg"/><Relationship Id="rId10" Type="http://schemas.openxmlformats.org/officeDocument/2006/relationships/image" Target="../media/image27.jpeg"/><Relationship Id="rId4" Type="http://schemas.openxmlformats.org/officeDocument/2006/relationships/image" Target="../media/image21.jpeg"/><Relationship Id="rId9" Type="http://schemas.openxmlformats.org/officeDocument/2006/relationships/image" Target="../media/image26.jpeg"/><Relationship Id="rId14" Type="http://schemas.openxmlformats.org/officeDocument/2006/relationships/image" Target="../media/image31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gif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9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JavaBeans" TargetMode="External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gif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9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gif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gif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gif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9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gif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gif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8080/ws/CardValidator?wsdl" TargetMode="External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GB" dirty="0" smtClean="0"/>
              <a:t>Java EE Concepts</a:t>
            </a:r>
            <a:endParaRPr lang="en-GB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GB" b="1" dirty="0" err="1" smtClean="0"/>
              <a:t>Avaloq</a:t>
            </a:r>
            <a:r>
              <a:rPr lang="en-GB" b="1" dirty="0" smtClean="0"/>
              <a:t> Evolution AG  </a:t>
            </a:r>
            <a:r>
              <a:rPr lang="en-GB" dirty="0" smtClean="0"/>
              <a:t>|  </a:t>
            </a:r>
            <a:r>
              <a:rPr lang="en-GB" dirty="0" err="1" smtClean="0"/>
              <a:t>Allmendstrasse</a:t>
            </a:r>
            <a:r>
              <a:rPr lang="en-GB" dirty="0" smtClean="0"/>
              <a:t> 140 | 8027 Zurich | Switzerland</a:t>
            </a:r>
          </a:p>
          <a:p>
            <a:r>
              <a:rPr lang="en-GB" dirty="0" smtClean="0"/>
              <a:t>T +41 58 316 10 10 | F +41 58 316 10 19 | www.avaloq.com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pPr lvl="0"/>
            <a:r>
              <a:rPr lang="en-GB" dirty="0" err="1" smtClean="0"/>
              <a:t>Avaloq</a:t>
            </a:r>
            <a:r>
              <a:rPr lang="en-GB" dirty="0" smtClean="0"/>
              <a:t> Innovation Ltd</a:t>
            </a:r>
            <a:endParaRPr lang="en-GB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GB" dirty="0" smtClean="0"/>
              <a:t>November 2016</a:t>
            </a:r>
            <a:endParaRPr lang="en-GB" dirty="0"/>
          </a:p>
        </p:txBody>
      </p:sp>
      <p:sp>
        <p:nvSpPr>
          <p:cNvPr id="15" name="Textplatzhalter 14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 smtClean="0"/>
              <a:t>Simon Nattrass</a:t>
            </a:r>
            <a:endParaRPr lang="de-CH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Java EE History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10</a:t>
            </a:fld>
            <a:endParaRPr lang="de-CH" dirty="0"/>
          </a:p>
        </p:txBody>
      </p:sp>
      <p:pic>
        <p:nvPicPr>
          <p:cNvPr id="1026" name="Picture 2" descr="http://3.bp.blogspot.com/-q2AWk6gJB2g/Ua1t66pPSBI/AAAAAAAAam8/ecwmaS9zNCw/s1600/ee-roadmap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227" y="1352761"/>
            <a:ext cx="8471545" cy="5197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66657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Intro.</a:t>
            </a:r>
          </a:p>
          <a:p>
            <a:pPr marL="0" lvl="1" indent="0">
              <a:buNone/>
            </a:pP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REST – Big Picture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100</a:t>
            </a:fld>
            <a:endParaRPr lang="de-CH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741" y="2780928"/>
            <a:ext cx="7357980" cy="3237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260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b="1" dirty="0"/>
              <a:t>REST</a:t>
            </a:r>
            <a:r>
              <a:rPr lang="en-US" dirty="0"/>
              <a:t> stands for Representational State Transfer. (It is sometimes spelled "</a:t>
            </a:r>
            <a:r>
              <a:rPr lang="en-US" b="1" dirty="0" err="1"/>
              <a:t>ReST</a:t>
            </a:r>
            <a:r>
              <a:rPr lang="en-US" dirty="0"/>
              <a:t>".) It relies on a stateless, client-server, cacheable communications protocol -- and in virtually all cases, the HTTP protocol is used. 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/>
              <a:t>A</a:t>
            </a:r>
            <a:r>
              <a:rPr lang="en-US" dirty="0" smtClean="0"/>
              <a:t>n </a:t>
            </a:r>
            <a:r>
              <a:rPr lang="en-US" dirty="0"/>
              <a:t>architecture </a:t>
            </a:r>
            <a:r>
              <a:rPr lang="en-US" dirty="0" smtClean="0"/>
              <a:t>style, first introduced in 2000.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Hugely successful, in 2010 account for 74% of public network APIs.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Maps nicely to CRUD.</a:t>
            </a:r>
          </a:p>
          <a:p>
            <a:pPr marL="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JAX-RS.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Representational State Transfer </a:t>
            </a:r>
            <a:r>
              <a:rPr lang="en-US" dirty="0" smtClean="0"/>
              <a:t>- REST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101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336152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A “resource-orientated API” is modeled as a resource hierarchy.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Resources</a:t>
            </a:r>
          </a:p>
          <a:p>
            <a:pPr lvl="2"/>
            <a:r>
              <a:rPr lang="en-US" dirty="0" smtClean="0"/>
              <a:t>Anything a client may need to interact with</a:t>
            </a:r>
            <a:r>
              <a:rPr lang="en-US" dirty="0"/>
              <a:t> </a:t>
            </a:r>
            <a:r>
              <a:rPr lang="en-US" dirty="0" smtClean="0"/>
              <a:t>(an entity).</a:t>
            </a:r>
          </a:p>
          <a:p>
            <a:pPr lvl="2"/>
            <a:r>
              <a:rPr lang="en-US" dirty="0" smtClean="0"/>
              <a:t>Either a </a:t>
            </a:r>
            <a:r>
              <a:rPr lang="en-US" i="1" dirty="0" smtClean="0"/>
              <a:t>simple resource </a:t>
            </a:r>
            <a:r>
              <a:rPr lang="en-US" dirty="0" smtClean="0"/>
              <a:t>or a </a:t>
            </a:r>
            <a:r>
              <a:rPr lang="en-US" i="1" dirty="0" smtClean="0"/>
              <a:t>collection resource</a:t>
            </a:r>
            <a:r>
              <a:rPr lang="en-US" dirty="0" smtClean="0"/>
              <a:t>.</a:t>
            </a:r>
          </a:p>
          <a:p>
            <a:pPr lvl="2"/>
            <a:endParaRPr lang="en-US" dirty="0"/>
          </a:p>
          <a:p>
            <a:pPr lvl="1"/>
            <a:r>
              <a:rPr lang="en-US" dirty="0" smtClean="0"/>
              <a:t>Resource Names</a:t>
            </a:r>
          </a:p>
          <a:p>
            <a:pPr lvl="2"/>
            <a:r>
              <a:rPr lang="en-US" dirty="0" smtClean="0"/>
              <a:t>Identifiers for entities.</a:t>
            </a:r>
          </a:p>
          <a:p>
            <a:pPr lvl="2"/>
            <a:r>
              <a:rPr lang="en-US" dirty="0" smtClean="0"/>
              <a:t>Each resource must have it’s own unique resource name.</a:t>
            </a:r>
          </a:p>
          <a:p>
            <a:pPr lvl="2"/>
            <a:r>
              <a:rPr lang="en-US" dirty="0" smtClean="0"/>
              <a:t>Made up of the ID of the resource, the ID of any parent resource and the API service name.</a:t>
            </a:r>
          </a:p>
          <a:p>
            <a:pPr lvl="2"/>
            <a:endParaRPr lang="en-US" dirty="0" smtClean="0"/>
          </a:p>
          <a:p>
            <a:pPr lvl="2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marL="0" lvl="1" indent="0">
              <a:buNone/>
            </a:pPr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REST – Resources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102</a:t>
            </a:fld>
            <a:endParaRPr lang="de-CH"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1614534"/>
              </p:ext>
            </p:extLst>
          </p:nvPr>
        </p:nvGraphicFramePr>
        <p:xfrm>
          <a:off x="1186730" y="4509120"/>
          <a:ext cx="730957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1914"/>
                <a:gridCol w="1461914"/>
                <a:gridCol w="1461914"/>
                <a:gridCol w="1461914"/>
                <a:gridCol w="1461914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API Service Name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Collection ID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Resource ID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Collection</a:t>
                      </a:r>
                      <a:r>
                        <a:rPr lang="en-US" sz="1000" baseline="0" dirty="0" smtClean="0"/>
                        <a:t> ID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Resource ID</a:t>
                      </a:r>
                      <a:endParaRPr lang="en-GB" sz="1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//foobar.com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/books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/123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/authors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/name@example.com</a:t>
                      </a:r>
                      <a:endParaRPr lang="en-GB" sz="10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66440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Full Resource Name</a:t>
            </a:r>
          </a:p>
          <a:p>
            <a:pPr lvl="2"/>
            <a:r>
              <a:rPr lang="en-US" dirty="0" smtClean="0"/>
              <a:t>A scheme-less URI uniquely identifying a hierarchical resource.</a:t>
            </a:r>
          </a:p>
          <a:p>
            <a:pPr lvl="2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//foobar.com/books/123/authors/bob@example.com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Resource Name vs URL</a:t>
            </a:r>
          </a:p>
          <a:p>
            <a:pPr lvl="2"/>
            <a:r>
              <a:rPr lang="en-US" dirty="0" smtClean="0"/>
              <a:t>Resource Names resemble normal URLs, but they’re not the same thing.</a:t>
            </a:r>
          </a:p>
          <a:p>
            <a:pPr lvl="2"/>
            <a:r>
              <a:rPr lang="en-US" dirty="0" smtClean="0"/>
              <a:t>A single resource can be exposed by different API versions and protocols.</a:t>
            </a:r>
          </a:p>
          <a:p>
            <a:pPr lvl="2"/>
            <a:r>
              <a:rPr lang="en-US" dirty="0" smtClean="0"/>
              <a:t>To use a full resource name via REST, it must be conveyed to a URL.</a:t>
            </a:r>
          </a:p>
          <a:p>
            <a:pPr lvl="2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https://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foobar.com/books/123/authors/bob@example.com</a:t>
            </a:r>
          </a:p>
          <a:p>
            <a:pPr lvl="2"/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REST – Resources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103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23915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HTTP Methods</a:t>
            </a:r>
          </a:p>
          <a:p>
            <a:pPr lvl="2"/>
            <a:r>
              <a:rPr lang="en-US" dirty="0" smtClean="0"/>
              <a:t>GET</a:t>
            </a:r>
          </a:p>
          <a:p>
            <a:pPr lvl="2"/>
            <a:r>
              <a:rPr lang="en-US" dirty="0" smtClean="0"/>
              <a:t>POST</a:t>
            </a:r>
          </a:p>
          <a:p>
            <a:pPr lvl="2"/>
            <a:r>
              <a:rPr lang="en-US" dirty="0" smtClean="0"/>
              <a:t>PUT</a:t>
            </a:r>
          </a:p>
          <a:p>
            <a:pPr lvl="2"/>
            <a:r>
              <a:rPr lang="en-US" dirty="0" smtClean="0"/>
              <a:t>DELETE</a:t>
            </a:r>
          </a:p>
          <a:p>
            <a:pPr lvl="2"/>
            <a:r>
              <a:rPr lang="en-US" i="1" dirty="0" smtClean="0"/>
              <a:t>TRACE, OPTIONS, CONNECT, PATCH</a:t>
            </a:r>
          </a:p>
          <a:p>
            <a:pPr lvl="2"/>
            <a:endParaRPr lang="en-US" dirty="0"/>
          </a:p>
          <a:p>
            <a:pPr lvl="1"/>
            <a:r>
              <a:rPr lang="en-US" dirty="0" smtClean="0"/>
              <a:t>HTTP Response Codes</a:t>
            </a:r>
          </a:p>
          <a:p>
            <a:pPr lvl="2"/>
            <a:r>
              <a:rPr lang="en-US" dirty="0" smtClean="0"/>
              <a:t>1xx Informational</a:t>
            </a:r>
          </a:p>
          <a:p>
            <a:pPr lvl="2"/>
            <a:r>
              <a:rPr lang="en-US" dirty="0" smtClean="0"/>
              <a:t>2xx Success</a:t>
            </a:r>
          </a:p>
          <a:p>
            <a:pPr lvl="3"/>
            <a:r>
              <a:rPr lang="en-US" dirty="0" smtClean="0"/>
              <a:t>200 – OK</a:t>
            </a:r>
          </a:p>
          <a:p>
            <a:pPr lvl="3"/>
            <a:r>
              <a:rPr lang="en-US" dirty="0" smtClean="0"/>
              <a:t>201 - Created</a:t>
            </a:r>
          </a:p>
          <a:p>
            <a:pPr lvl="2"/>
            <a:r>
              <a:rPr lang="en-US" dirty="0" smtClean="0"/>
              <a:t>3xx Redirection</a:t>
            </a:r>
          </a:p>
          <a:p>
            <a:pPr lvl="2"/>
            <a:r>
              <a:rPr lang="en-US" dirty="0" smtClean="0"/>
              <a:t>4xx Client Error</a:t>
            </a:r>
          </a:p>
          <a:p>
            <a:pPr lvl="3"/>
            <a:r>
              <a:rPr lang="en-US" dirty="0" smtClean="0"/>
              <a:t>403 - Forbidden</a:t>
            </a:r>
          </a:p>
          <a:p>
            <a:pPr lvl="2"/>
            <a:r>
              <a:rPr lang="en-US" dirty="0" smtClean="0"/>
              <a:t>5xx Server Error</a:t>
            </a:r>
          </a:p>
          <a:p>
            <a:pPr lvl="3"/>
            <a:r>
              <a:rPr lang="en-US" dirty="0" smtClean="0"/>
              <a:t>500 – Internal Server Error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REST – HTTP Methods and Response Codes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104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261141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lvl="1" indent="0">
              <a:buNone/>
            </a:pPr>
            <a:endParaRPr lang="en-GB" dirty="0">
              <a:cs typeface="Courier New" panose="02070309020205020404" pitchFamily="49" charset="0"/>
            </a:endParaRP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REST – Resources and HTTP Methods and CRUD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105</a:t>
            </a:fld>
            <a:endParaRPr lang="de-CH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0716865"/>
              </p:ext>
            </p:extLst>
          </p:nvPr>
        </p:nvGraphicFramePr>
        <p:xfrm>
          <a:off x="701570" y="1916832"/>
          <a:ext cx="7740860" cy="227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7270"/>
                <a:gridCol w="2299074"/>
                <a:gridCol w="1548172"/>
                <a:gridCol w="1548172"/>
                <a:gridCol w="1548172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Method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HTTP Verb Mapping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HTTP Request Body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HTTP Response Body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HTTP Response Code</a:t>
                      </a:r>
                      <a:endParaRPr lang="en-GB" sz="1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b="1" dirty="0" smtClean="0"/>
                        <a:t>List</a:t>
                      </a:r>
                      <a:endParaRPr lang="en-GB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GET &lt;collection URL&gt;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Empty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Resource list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200 (OK)</a:t>
                      </a:r>
                      <a:endParaRPr lang="en-GB" sz="1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b="1" dirty="0" smtClean="0"/>
                        <a:t>Get</a:t>
                      </a:r>
                      <a:endParaRPr lang="en-GB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smtClean="0"/>
                        <a:t>GET &lt;resource URL&gt;</a:t>
                      </a:r>
                      <a:endParaRPr lang="en-GB" sz="1000" dirty="0" smtClean="0"/>
                    </a:p>
                    <a:p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Empty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Resource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200 (OK)</a:t>
                      </a:r>
                      <a:endParaRPr lang="en-GB" sz="1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b="1" dirty="0" smtClean="0"/>
                        <a:t>Create</a:t>
                      </a:r>
                      <a:endParaRPr lang="en-GB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smtClean="0"/>
                        <a:t>POST &lt;collection URL&gt;</a:t>
                      </a:r>
                      <a:endParaRPr lang="en-GB" sz="1000" dirty="0" smtClean="0"/>
                    </a:p>
                    <a:p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Resource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Resource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201 (Created)</a:t>
                      </a:r>
                      <a:endParaRPr lang="en-GB" sz="1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b="1" dirty="0" smtClean="0"/>
                        <a:t>Update</a:t>
                      </a:r>
                      <a:endParaRPr lang="en-GB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PUT &lt;resource URL&gt;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Resource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Resource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200 (OK)</a:t>
                      </a:r>
                      <a:endParaRPr lang="en-GB" sz="1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b="1" dirty="0" smtClean="0"/>
                        <a:t>Delete</a:t>
                      </a:r>
                      <a:endParaRPr lang="en-GB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DELETE</a:t>
                      </a:r>
                      <a:r>
                        <a:rPr lang="en-US" sz="1000" baseline="0" dirty="0" smtClean="0"/>
                        <a:t> &lt;resource URL&gt;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Empty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Empty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204 (No Content)</a:t>
                      </a:r>
                      <a:endParaRPr lang="en-GB" sz="10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4623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Client expects responses to be in a defined representation.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Client may also send data in a defined representation.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JSON / XML.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HTTP Header Content-Type / Accept</a:t>
            </a:r>
          </a:p>
          <a:p>
            <a:pPr lvl="2"/>
            <a:r>
              <a:rPr lang="en-US" dirty="0" smtClean="0"/>
              <a:t>Content-Type – representation the client is sending.</a:t>
            </a:r>
          </a:p>
          <a:p>
            <a:pPr lvl="2"/>
            <a:r>
              <a:rPr lang="en-US" dirty="0" smtClean="0"/>
              <a:t>Accept – representation the client accepts for the response.</a:t>
            </a:r>
          </a:p>
          <a:p>
            <a:pPr lvl="1"/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REST – Representation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106</a:t>
            </a:fld>
            <a:endParaRPr lang="de-CH" dirty="0"/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17988"/>
            <a:ext cx="65" cy="421224"/>
          </a:xfrm>
          <a:prstGeom prst="rect">
            <a:avLst/>
          </a:prstGeom>
          <a:solidFill>
            <a:srgbClr val="F8F8F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14283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507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70000" lvl="2" indent="0">
              <a:buNone/>
            </a:pPr>
            <a:r>
              <a:rPr lang="en-US" dirty="0" smtClean="0"/>
              <a:t>POST /rest/books </a:t>
            </a:r>
            <a:r>
              <a:rPr lang="en-US" dirty="0"/>
              <a:t>HTTP/1.1</a:t>
            </a:r>
          </a:p>
          <a:p>
            <a:pPr marL="270000" lvl="2" indent="0">
              <a:buNone/>
            </a:pPr>
            <a:r>
              <a:rPr lang="en-US" dirty="0"/>
              <a:t>Host: </a:t>
            </a:r>
            <a:r>
              <a:rPr lang="en-US" dirty="0" smtClean="0"/>
              <a:t>foobar.com</a:t>
            </a:r>
            <a:endParaRPr lang="en-US" dirty="0"/>
          </a:p>
          <a:p>
            <a:pPr marL="270000" lvl="2" indent="0">
              <a:buNone/>
            </a:pPr>
            <a:r>
              <a:rPr lang="en-US" dirty="0" smtClean="0"/>
              <a:t>Content-Type</a:t>
            </a:r>
            <a:r>
              <a:rPr lang="en-US" dirty="0"/>
              <a:t>: </a:t>
            </a:r>
            <a:r>
              <a:rPr lang="en-US" dirty="0" smtClean="0"/>
              <a:t>application/</a:t>
            </a:r>
            <a:r>
              <a:rPr lang="en-US" dirty="0" err="1" smtClean="0"/>
              <a:t>json</a:t>
            </a:r>
            <a:endParaRPr lang="en-US" dirty="0" smtClean="0"/>
          </a:p>
          <a:p>
            <a:pPr marL="270000" lvl="2" indent="0">
              <a:buNone/>
            </a:pPr>
            <a:r>
              <a:rPr lang="en-US" dirty="0" smtClean="0"/>
              <a:t>Accept: application/</a:t>
            </a:r>
            <a:r>
              <a:rPr lang="en-US" dirty="0" err="1" smtClean="0"/>
              <a:t>json</a:t>
            </a:r>
            <a:r>
              <a:rPr lang="en-US" dirty="0" smtClean="0"/>
              <a:t> {    </a:t>
            </a:r>
          </a:p>
          <a:p>
            <a:pPr marL="270000" lvl="2" indent="0">
              <a:buNone/>
            </a:pPr>
            <a:r>
              <a:rPr lang="en-US" dirty="0"/>
              <a:t> </a:t>
            </a:r>
            <a:r>
              <a:rPr lang="en-US" dirty="0" smtClean="0"/>
              <a:t>    "</a:t>
            </a:r>
            <a:r>
              <a:rPr lang="en-US" dirty="0"/>
              <a:t>title": </a:t>
            </a:r>
            <a:r>
              <a:rPr lang="en-US" dirty="0" smtClean="0"/>
              <a:t>“Moby Dick",    </a:t>
            </a:r>
          </a:p>
          <a:p>
            <a:pPr marL="270000" lvl="2" indent="0">
              <a:buNone/>
            </a:pPr>
            <a:r>
              <a:rPr lang="en-US" dirty="0" smtClean="0"/>
              <a:t>     "</a:t>
            </a:r>
            <a:r>
              <a:rPr lang="en-US" dirty="0"/>
              <a:t>price": </a:t>
            </a:r>
            <a:r>
              <a:rPr lang="en-US" dirty="0" smtClean="0"/>
              <a:t>9.99,    </a:t>
            </a:r>
          </a:p>
          <a:p>
            <a:pPr marL="270000" lvl="2" indent="0">
              <a:buNone/>
            </a:pPr>
            <a:r>
              <a:rPr lang="en-US" dirty="0"/>
              <a:t> </a:t>
            </a:r>
            <a:r>
              <a:rPr lang="en-US" dirty="0" smtClean="0"/>
              <a:t>    "</a:t>
            </a:r>
            <a:r>
              <a:rPr lang="en-US" dirty="0"/>
              <a:t>description": </a:t>
            </a:r>
            <a:r>
              <a:rPr lang="en-US" dirty="0" smtClean="0"/>
              <a:t>“The tale of the white whale",    </a:t>
            </a:r>
          </a:p>
          <a:p>
            <a:pPr marL="270000" lvl="2" indent="0">
              <a:buNone/>
            </a:pPr>
            <a:r>
              <a:rPr lang="en-US" dirty="0"/>
              <a:t> </a:t>
            </a:r>
            <a:r>
              <a:rPr lang="en-US" dirty="0" smtClean="0"/>
              <a:t>    "</a:t>
            </a:r>
            <a:r>
              <a:rPr lang="en-US" dirty="0"/>
              <a:t>author</a:t>
            </a:r>
            <a:r>
              <a:rPr lang="en-US" dirty="0" smtClean="0"/>
              <a:t>": {      </a:t>
            </a:r>
          </a:p>
          <a:p>
            <a:pPr marL="270000" lvl="2" indent="0">
              <a:buNone/>
            </a:pPr>
            <a:r>
              <a:rPr lang="en-US" dirty="0"/>
              <a:t> </a:t>
            </a:r>
            <a:r>
              <a:rPr lang="en-US" dirty="0" smtClean="0"/>
              <a:t>          "</a:t>
            </a:r>
            <a:r>
              <a:rPr lang="en-US" dirty="0"/>
              <a:t>name" : </a:t>
            </a:r>
            <a:r>
              <a:rPr lang="en-US" dirty="0" smtClean="0"/>
              <a:t>“Herman Melville"    </a:t>
            </a:r>
          </a:p>
          <a:p>
            <a:pPr marL="270000" lvl="2" indent="0">
              <a:buNone/>
            </a:pPr>
            <a:r>
              <a:rPr lang="en-US" dirty="0"/>
              <a:t> </a:t>
            </a:r>
            <a:r>
              <a:rPr lang="en-US" dirty="0" smtClean="0"/>
              <a:t>    }</a:t>
            </a:r>
          </a:p>
          <a:p>
            <a:pPr marL="270000" lvl="2" indent="0">
              <a:buNone/>
            </a:pPr>
            <a:r>
              <a:rPr lang="en-US" dirty="0" smtClean="0"/>
              <a:t>}</a:t>
            </a:r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REST – Create a Book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107</a:t>
            </a:fld>
            <a:endParaRPr lang="de-CH" dirty="0"/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17988"/>
            <a:ext cx="65" cy="421224"/>
          </a:xfrm>
          <a:prstGeom prst="rect">
            <a:avLst/>
          </a:prstGeom>
          <a:solidFill>
            <a:srgbClr val="F8F8F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14283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9138697"/>
              </p:ext>
            </p:extLst>
          </p:nvPr>
        </p:nvGraphicFramePr>
        <p:xfrm>
          <a:off x="481553" y="1557336"/>
          <a:ext cx="8180894" cy="3296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90447"/>
                <a:gridCol w="4090447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Request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Response</a:t>
                      </a:r>
                      <a:endParaRPr lang="en-GB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270000" lvl="2" indent="0">
                        <a:buNone/>
                      </a:pPr>
                      <a:r>
                        <a:rPr lang="en-US" sz="1400" dirty="0" smtClean="0"/>
                        <a:t>POST /rest/books HTTP/1.1</a:t>
                      </a:r>
                    </a:p>
                    <a:p>
                      <a:pPr marL="270000" lvl="2" indent="0">
                        <a:buNone/>
                      </a:pPr>
                      <a:r>
                        <a:rPr lang="en-US" sz="1400" dirty="0" smtClean="0"/>
                        <a:t>Host: foobar.com</a:t>
                      </a:r>
                    </a:p>
                    <a:p>
                      <a:pPr marL="270000" lvl="2" indent="0">
                        <a:buNone/>
                      </a:pPr>
                      <a:r>
                        <a:rPr lang="en-US" sz="1400" dirty="0" smtClean="0"/>
                        <a:t>Content-Type: application/</a:t>
                      </a:r>
                      <a:r>
                        <a:rPr lang="en-US" sz="1400" dirty="0" err="1" smtClean="0"/>
                        <a:t>json</a:t>
                      </a:r>
                      <a:endParaRPr lang="en-US" sz="1400" dirty="0" smtClean="0"/>
                    </a:p>
                    <a:p>
                      <a:pPr marL="270000" lvl="2" indent="0">
                        <a:buNone/>
                      </a:pPr>
                      <a:r>
                        <a:rPr lang="en-US" sz="1400" dirty="0" smtClean="0"/>
                        <a:t>Accept: application/xml </a:t>
                      </a:r>
                    </a:p>
                    <a:p>
                      <a:pPr marL="270000" lvl="2" indent="0">
                        <a:buNone/>
                      </a:pPr>
                      <a:r>
                        <a:rPr lang="en-US" sz="1400" dirty="0" smtClean="0"/>
                        <a:t>{    </a:t>
                      </a:r>
                    </a:p>
                    <a:p>
                      <a:pPr marL="270000" lvl="2" indent="0">
                        <a:buNone/>
                      </a:pPr>
                      <a:r>
                        <a:rPr lang="en-US" sz="1400" dirty="0" smtClean="0"/>
                        <a:t>     "title": “Moby Dick",    </a:t>
                      </a:r>
                    </a:p>
                    <a:p>
                      <a:pPr marL="270000" lvl="2" indent="0">
                        <a:buNone/>
                      </a:pPr>
                      <a:r>
                        <a:rPr lang="en-US" sz="1400" dirty="0" smtClean="0"/>
                        <a:t>     "price": 9.99,    </a:t>
                      </a:r>
                    </a:p>
                    <a:p>
                      <a:pPr marL="270000" lvl="2" indent="0">
                        <a:buNone/>
                      </a:pPr>
                      <a:r>
                        <a:rPr lang="en-US" sz="1400" dirty="0" smtClean="0"/>
                        <a:t>     "description": “The tale of the white whale",    </a:t>
                      </a:r>
                    </a:p>
                    <a:p>
                      <a:pPr marL="270000" lvl="2" indent="0">
                        <a:buNone/>
                      </a:pPr>
                      <a:r>
                        <a:rPr lang="en-US" sz="1400" dirty="0" smtClean="0"/>
                        <a:t>     "author": {      </a:t>
                      </a:r>
                    </a:p>
                    <a:p>
                      <a:pPr marL="270000" lvl="2" indent="0">
                        <a:buNone/>
                      </a:pPr>
                      <a:r>
                        <a:rPr lang="en-US" sz="1400" dirty="0" smtClean="0"/>
                        <a:t>           "name" : “Herman Melville"    </a:t>
                      </a:r>
                    </a:p>
                    <a:p>
                      <a:pPr marL="270000" lvl="2" indent="0">
                        <a:buNone/>
                      </a:pPr>
                      <a:r>
                        <a:rPr lang="en-US" sz="1400" dirty="0" smtClean="0"/>
                        <a:t>     }</a:t>
                      </a:r>
                    </a:p>
                    <a:p>
                      <a:pPr marL="270000" lvl="2" indent="0">
                        <a:buNone/>
                      </a:pPr>
                      <a:r>
                        <a:rPr lang="en-US" sz="1400" dirty="0" smtClean="0"/>
                        <a:t>}</a:t>
                      </a:r>
                    </a:p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 Connection:</a:t>
                      </a:r>
                      <a:r>
                        <a:rPr lang="en-GB" sz="14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GB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keep-alive</a:t>
                      </a:r>
                    </a:p>
                    <a:p>
                      <a:r>
                        <a:rPr lang="en-GB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 Date:</a:t>
                      </a:r>
                      <a:r>
                        <a:rPr lang="en-GB" sz="14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GB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Wed, 12 Apr 2017 13:59:00 GMT</a:t>
                      </a:r>
                    </a:p>
                    <a:p>
                      <a:pPr marL="270000" lvl="2" indent="0">
                        <a:buNone/>
                      </a:pPr>
                      <a:r>
                        <a:rPr lang="en-US" sz="1400" dirty="0" smtClean="0"/>
                        <a:t>Content-Type: application/xml</a:t>
                      </a:r>
                    </a:p>
                    <a:p>
                      <a:pPr marL="270000" lvl="2" indent="0">
                        <a:buNone/>
                      </a:pPr>
                      <a:r>
                        <a:rPr lang="en-US" sz="1400" dirty="0" smtClean="0"/>
                        <a:t>&lt;?xml version="1.0" encoding="UTF-8"?&gt;</a:t>
                      </a:r>
                    </a:p>
                    <a:p>
                      <a:pPr marL="270000" lvl="2" indent="0">
                        <a:buNone/>
                      </a:pPr>
                      <a:r>
                        <a:rPr lang="en-US" sz="1400" dirty="0" smtClean="0"/>
                        <a:t>&lt;book id="3"&gt;    </a:t>
                      </a:r>
                    </a:p>
                    <a:p>
                      <a:pPr marL="270000" lvl="2" indent="0">
                        <a:buNone/>
                      </a:pPr>
                      <a:r>
                        <a:rPr lang="en-US" sz="1400" dirty="0" smtClean="0"/>
                        <a:t>    &lt;title&gt;Moby</a:t>
                      </a:r>
                      <a:r>
                        <a:rPr lang="en-US" sz="1400" baseline="0" dirty="0" smtClean="0"/>
                        <a:t> Dick</a:t>
                      </a:r>
                      <a:r>
                        <a:rPr lang="en-US" sz="1400" dirty="0" smtClean="0"/>
                        <a:t>&lt;/title&gt;</a:t>
                      </a:r>
                    </a:p>
                    <a:p>
                      <a:pPr marL="270000" lvl="2" indent="0">
                        <a:buNone/>
                      </a:pPr>
                      <a:r>
                        <a:rPr lang="en-US" sz="1400" dirty="0" smtClean="0"/>
                        <a:t>    &lt;price&gt;9.99&lt;/price&gt;</a:t>
                      </a:r>
                    </a:p>
                    <a:p>
                      <a:pPr marL="270000" lvl="2" indent="0">
                        <a:buNone/>
                      </a:pPr>
                      <a:r>
                        <a:rPr lang="en-US" sz="1400" dirty="0" smtClean="0"/>
                        <a:t>    &lt;description&gt;The tale of the white whale&lt;/description&gt;</a:t>
                      </a:r>
                    </a:p>
                    <a:p>
                      <a:pPr marL="270000" lvl="2" indent="0">
                        <a:buNone/>
                      </a:pPr>
                      <a:r>
                        <a:rPr lang="en-US" sz="1400" dirty="0" smtClean="0"/>
                        <a:t>    &lt;author id="4"&gt;</a:t>
                      </a:r>
                    </a:p>
                    <a:p>
                      <a:pPr marL="270000" lvl="2" indent="0">
                        <a:buNone/>
                      </a:pPr>
                      <a:r>
                        <a:rPr lang="en-US" sz="1400" dirty="0" smtClean="0"/>
                        <a:t>        &lt;name&gt;Herman Melville&lt;/name&gt;</a:t>
                      </a:r>
                    </a:p>
                    <a:p>
                      <a:pPr marL="270000" lvl="2" indent="0">
                        <a:buNone/>
                      </a:pPr>
                      <a:r>
                        <a:rPr lang="en-US" sz="1400" baseline="0" dirty="0" smtClean="0"/>
                        <a:t>    </a:t>
                      </a:r>
                      <a:r>
                        <a:rPr lang="en-US" sz="1400" dirty="0" smtClean="0"/>
                        <a:t>&lt;/author&gt;</a:t>
                      </a:r>
                    </a:p>
                    <a:p>
                      <a:pPr marL="270000" lvl="2" indent="0">
                        <a:buNone/>
                      </a:pPr>
                      <a:r>
                        <a:rPr lang="en-US" sz="1400" dirty="0" smtClean="0"/>
                        <a:t>&lt;/book&gt;</a:t>
                      </a: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7374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b="1" dirty="0" err="1" smtClean="0"/>
              <a:t>RESTEasy</a:t>
            </a:r>
            <a:r>
              <a:rPr lang="en-US" b="1" dirty="0" smtClean="0"/>
              <a:t> </a:t>
            </a:r>
            <a:r>
              <a:rPr lang="en-US" dirty="0" smtClean="0"/>
              <a:t>is a </a:t>
            </a:r>
            <a:r>
              <a:rPr lang="en-US" dirty="0" err="1" smtClean="0"/>
              <a:t>Jboss</a:t>
            </a:r>
            <a:r>
              <a:rPr lang="en-US" dirty="0" smtClean="0"/>
              <a:t> project providing various frameworks </a:t>
            </a:r>
            <a:r>
              <a:rPr lang="en-US" dirty="0"/>
              <a:t>to help you build RESTful Web Services and RESTful Java applications. </a:t>
            </a:r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Implementation </a:t>
            </a:r>
            <a:r>
              <a:rPr lang="en-US" dirty="0"/>
              <a:t>of the </a:t>
            </a:r>
            <a:r>
              <a:rPr lang="en-US" dirty="0" smtClean="0"/>
              <a:t>JAX-RS specification.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Tight integration with </a:t>
            </a:r>
            <a:r>
              <a:rPr lang="en-US" dirty="0" err="1" smtClean="0"/>
              <a:t>JBoss</a:t>
            </a:r>
            <a:r>
              <a:rPr lang="en-US" dirty="0" smtClean="0"/>
              <a:t> Application Server.</a:t>
            </a:r>
          </a:p>
          <a:p>
            <a:pPr lvl="1"/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RESTEasy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108</a:t>
            </a:fld>
            <a:endParaRPr lang="de-CH" dirty="0"/>
          </a:p>
        </p:txBody>
      </p:sp>
      <p:pic>
        <p:nvPicPr>
          <p:cNvPr id="2050" name="Picture 2" descr="Image result for resteasy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9389" y="3380564"/>
            <a:ext cx="4890136" cy="3471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2707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REST – Resources and HTTP Verbs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109</a:t>
            </a:fld>
            <a:endParaRPr lang="de-CH" dirty="0"/>
          </a:p>
        </p:txBody>
      </p:sp>
      <p:sp>
        <p:nvSpPr>
          <p:cNvPr id="9" name="Rectangle 5"/>
          <p:cNvSpPr>
            <a:spLocks noGrp="1" noChangeArrowheads="1"/>
          </p:cNvSpPr>
          <p:nvPr>
            <p:ph type="body" sz="quarter" idx="10"/>
          </p:nvPr>
        </p:nvSpPr>
        <p:spPr bwMode="auto"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kumimoji="0" lang="en-US" altLang="en-US" sz="900" b="0" i="0" u="none" strike="noStrike" cap="none" normalizeH="0" baseline="0" dirty="0" err="1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RequestScoped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@Path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"/books"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@Produces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"application/</a:t>
            </a:r>
            <a:r>
              <a:rPr kumimoji="0" lang="en-US" altLang="en-US" sz="9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json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@Consumes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"application/</a:t>
            </a:r>
            <a:r>
              <a:rPr kumimoji="0" lang="en-US" altLang="en-US" sz="9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json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kumimoji="0" lang="en-US" altLang="en-US" sz="9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BookController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@Inject</a:t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private </a:t>
            </a:r>
            <a:r>
              <a:rPr kumimoji="0" lang="en-US" altLang="en-US" sz="9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BookDAO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9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bookDao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@POST</a:t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Book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create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(Book book) {</a:t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kumimoji="0" lang="en-US" altLang="en-US" sz="9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bookDao</a:t>
            </a:r>
            <a:r>
              <a:rPr kumimoji="0" lang="en-US" altLang="en-US" sz="9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.createBook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(book)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@GET</a:t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List&lt;Book&gt; </a:t>
            </a:r>
            <a:r>
              <a:rPr kumimoji="0" lang="en-US" altLang="en-US" sz="900" b="0" i="0" u="none" strike="noStrike" cap="none" normalizeH="0" baseline="0" dirty="0" err="1" smtClean="0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findAll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kumimoji="0" lang="en-US" altLang="en-US" sz="9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bookDao</a:t>
            </a:r>
            <a:r>
              <a:rPr kumimoji="0" lang="en-US" altLang="en-US" sz="9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.findAllBooks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@GET</a:t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@Path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"/{id}"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Book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find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kumimoji="0" lang="en-US" altLang="en-US" sz="900" b="0" i="0" u="none" strike="noStrike" cap="none" normalizeH="0" baseline="0" dirty="0" err="1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PathParam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"id"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Long id) {</a:t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kumimoji="0" lang="en-US" altLang="en-US" sz="9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bookDao</a:t>
            </a:r>
            <a:r>
              <a:rPr kumimoji="0" lang="en-US" altLang="en-US" sz="9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.findBookById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(id)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@PUT</a:t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Book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update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(Book book) {</a:t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kumimoji="0" lang="en-US" altLang="en-US" sz="9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bookDao</a:t>
            </a:r>
            <a:r>
              <a:rPr kumimoji="0" lang="en-US" altLang="en-US" sz="9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.updateBook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(book)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@DELETE</a:t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void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remove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kumimoji="0" lang="en-US" altLang="en-US" sz="900" b="0" i="0" u="none" strike="noStrike" cap="none" normalizeH="0" baseline="0" dirty="0" err="1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QueryParam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"id"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Long id) {</a:t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9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bookDao</a:t>
            </a:r>
            <a:r>
              <a:rPr kumimoji="0" lang="en-US" altLang="en-US" sz="9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.deleteBook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(id)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9656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Java EE Specs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11</a:t>
            </a:fld>
            <a:endParaRPr lang="de-CH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2050" name="Picture 2" descr="javaee7-pancake.png (1365×601)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801" y="1916832"/>
            <a:ext cx="8504372" cy="3744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5776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err="1" smtClean="0"/>
              <a:t>Params</a:t>
            </a:r>
            <a:r>
              <a:rPr lang="en-US" dirty="0" smtClean="0"/>
              <a:t>, either as part of the URL path or a query on the URL (amongst others).</a:t>
            </a:r>
          </a:p>
          <a:p>
            <a:pPr lvl="1"/>
            <a:endParaRPr lang="en-US" dirty="0" smtClean="0"/>
          </a:p>
          <a:p>
            <a:pPr lvl="1"/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@Path("/{id}")</a:t>
            </a:r>
            <a:b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Book find(</a:t>
            </a:r>
            <a:r>
              <a:rPr lang="en-US" alt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altLang="en-US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PathParam</a:t>
            </a: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("id") Long id</a:t>
            </a:r>
            <a:r>
              <a:rPr lang="en-US" alt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lvl="2"/>
            <a:r>
              <a:rPr lang="en-US" b="1" dirty="0" smtClean="0"/>
              <a:t>Part of URL (@</a:t>
            </a:r>
            <a:r>
              <a:rPr lang="en-US" b="1" dirty="0" err="1" smtClean="0"/>
              <a:t>PathParam</a:t>
            </a:r>
            <a:r>
              <a:rPr lang="en-US" b="1" dirty="0" smtClean="0"/>
              <a:t>)</a:t>
            </a:r>
          </a:p>
          <a:p>
            <a:pPr lvl="2"/>
            <a:r>
              <a:rPr lang="en-US" b="1" dirty="0" smtClean="0"/>
              <a:t>/books/123</a:t>
            </a: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b="1" dirty="0"/>
          </a:p>
          <a:p>
            <a:pPr lvl="1"/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void remove(</a:t>
            </a:r>
            <a:r>
              <a:rPr lang="en-US" alt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altLang="en-US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QueryParam</a:t>
            </a: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("id") Long id);</a:t>
            </a:r>
            <a:endParaRPr lang="en-US" b="1" dirty="0"/>
          </a:p>
          <a:p>
            <a:pPr lvl="2"/>
            <a:r>
              <a:rPr lang="en-US" b="1" dirty="0" smtClean="0"/>
              <a:t>Query on the URL (@</a:t>
            </a:r>
            <a:r>
              <a:rPr lang="en-US" b="1" dirty="0" err="1" smtClean="0"/>
              <a:t>QueryParam</a:t>
            </a:r>
            <a:r>
              <a:rPr lang="en-US" b="1" dirty="0" smtClean="0"/>
              <a:t>)</a:t>
            </a:r>
          </a:p>
          <a:p>
            <a:pPr lvl="2"/>
            <a:r>
              <a:rPr lang="en-US" b="1" dirty="0" smtClean="0"/>
              <a:t>/</a:t>
            </a:r>
            <a:r>
              <a:rPr lang="en-US" b="1" dirty="0" err="1" smtClean="0"/>
              <a:t>books?id</a:t>
            </a:r>
            <a:r>
              <a:rPr lang="en-US" b="1" dirty="0" smtClean="0"/>
              <a:t>=123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@</a:t>
            </a:r>
            <a:r>
              <a:rPr lang="en-US" b="1" dirty="0" smtClean="0"/>
              <a:t>Bean </a:t>
            </a:r>
            <a:r>
              <a:rPr lang="en-US" b="1" dirty="0" err="1" smtClean="0"/>
              <a:t>Param</a:t>
            </a:r>
            <a:endParaRPr lang="en-US" b="1" dirty="0" smtClean="0"/>
          </a:p>
          <a:p>
            <a:pPr lvl="2"/>
            <a:r>
              <a:rPr lang="en-US" dirty="0" smtClean="0"/>
              <a:t>Used to aggregate parameters.</a:t>
            </a:r>
          </a:p>
          <a:p>
            <a:pPr lvl="2"/>
            <a:r>
              <a:rPr lang="en-US" dirty="0" smtClean="0"/>
              <a:t>JAX-RS will introspect and inject parameters.</a:t>
            </a:r>
          </a:p>
          <a:p>
            <a:pPr lvl="1"/>
            <a:endParaRPr lang="en-US" dirty="0"/>
          </a:p>
          <a:p>
            <a:pPr marL="0" lvl="1" indent="0">
              <a:buNone/>
            </a:pPr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JAX-RS - </a:t>
            </a:r>
            <a:r>
              <a:rPr lang="en-US" dirty="0" err="1" smtClean="0"/>
              <a:t>Params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110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58117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Client tool for REST APIs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REST HTTP verbs</a:t>
            </a:r>
          </a:p>
          <a:p>
            <a:pPr lvl="1"/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Postman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111</a:t>
            </a:fld>
            <a:endParaRPr lang="de-CH" dirty="0"/>
          </a:p>
        </p:txBody>
      </p:sp>
      <p:pic>
        <p:nvPicPr>
          <p:cNvPr id="8" name="Picture 2" descr="Image result for postman ap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7385" y="692696"/>
            <a:ext cx="3907841" cy="1421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667" y="2091670"/>
            <a:ext cx="7922666" cy="4481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077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REST is leaner and hence more performant</a:t>
            </a:r>
          </a:p>
          <a:p>
            <a:pPr lvl="1"/>
            <a:r>
              <a:rPr lang="en-US" dirty="0" smtClean="0"/>
              <a:t>Any downsides?</a:t>
            </a:r>
          </a:p>
          <a:p>
            <a:pPr lvl="1"/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REST vs SOAP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112</a:t>
            </a:fld>
            <a:endParaRPr lang="de-CH" dirty="0"/>
          </a:p>
        </p:txBody>
      </p:sp>
      <p:pic>
        <p:nvPicPr>
          <p:cNvPr id="5124" name="Picture 4" descr="Image result for rest vs soa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429" y="2348880"/>
            <a:ext cx="8125141" cy="4032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http://nordicapis.com/wp-content/uploads/soap_vs_rest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873125"/>
            <a:ext cx="3619500" cy="195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8243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Packaging</a:t>
            </a:r>
            <a:endParaRPr lang="en-GB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 smtClean="0"/>
              <a:t>Deployment…</a:t>
            </a:r>
            <a:endParaRPr lang="en-GB" dirty="0"/>
          </a:p>
        </p:txBody>
      </p:sp>
      <p:pic>
        <p:nvPicPr>
          <p:cNvPr id="3074" name="Picture 2" descr="Image result for pack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3645024"/>
            <a:ext cx="3098775" cy="309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5510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To deploy into a container (app server) the binaries and associated resources need to be packaged in a standard </a:t>
            </a:r>
            <a:r>
              <a:rPr lang="en-US" b="1" dirty="0" smtClean="0"/>
              <a:t>archive</a:t>
            </a:r>
            <a:r>
              <a:rPr lang="en-US" dirty="0" smtClean="0"/>
              <a:t> (the package).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Packages are likely to contain</a:t>
            </a:r>
          </a:p>
          <a:p>
            <a:pPr lvl="2"/>
            <a:r>
              <a:rPr lang="en-US" dirty="0" smtClean="0"/>
              <a:t>Java classes</a:t>
            </a:r>
          </a:p>
          <a:p>
            <a:pPr lvl="2"/>
            <a:r>
              <a:rPr lang="en-US" dirty="0" smtClean="0"/>
              <a:t>Resources / meta-info (</a:t>
            </a:r>
            <a:r>
              <a:rPr lang="en-US" dirty="0" err="1" smtClean="0"/>
              <a:t>config</a:t>
            </a:r>
            <a:r>
              <a:rPr lang="en-US" dirty="0" smtClean="0"/>
              <a:t>, images, properties </a:t>
            </a:r>
            <a:r>
              <a:rPr lang="en-US" dirty="0" err="1" smtClean="0"/>
              <a:t>etc</a:t>
            </a:r>
            <a:r>
              <a:rPr lang="en-US" dirty="0" smtClean="0"/>
              <a:t>…)</a:t>
            </a:r>
          </a:p>
          <a:p>
            <a:pPr lvl="2"/>
            <a:r>
              <a:rPr lang="en-US" dirty="0" smtClean="0"/>
              <a:t>Deployment descriptors (both standard and proprietary).</a:t>
            </a:r>
          </a:p>
          <a:p>
            <a:pPr lvl="2"/>
            <a:endParaRPr lang="en-US" dirty="0"/>
          </a:p>
          <a:p>
            <a:pPr lvl="1"/>
            <a:r>
              <a:rPr lang="en-US" dirty="0" smtClean="0"/>
              <a:t>Standard formats, based on ZIP file type..</a:t>
            </a:r>
          </a:p>
          <a:p>
            <a:pPr lvl="2"/>
            <a:r>
              <a:rPr lang="en-US" dirty="0" smtClean="0"/>
              <a:t>JAR (Java Archive)</a:t>
            </a:r>
          </a:p>
          <a:p>
            <a:pPr lvl="2"/>
            <a:r>
              <a:rPr lang="en-US" dirty="0" smtClean="0"/>
              <a:t>WAR (Web Archive)</a:t>
            </a:r>
          </a:p>
          <a:p>
            <a:pPr lvl="2"/>
            <a:r>
              <a:rPr lang="en-US" dirty="0" smtClean="0"/>
              <a:t>EAR (Enterprise Archive)</a:t>
            </a:r>
          </a:p>
          <a:p>
            <a:pPr lvl="1"/>
            <a:endParaRPr lang="en-US" dirty="0" smtClean="0"/>
          </a:p>
          <a:p>
            <a:pPr marL="0" lvl="1" indent="0">
              <a:buNone/>
            </a:pPr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Packaging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114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221974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JAR (</a:t>
            </a:r>
            <a:r>
              <a:rPr lang="en-US" dirty="0" err="1" smtClean="0"/>
              <a:t>JavaSE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Part of the </a:t>
            </a:r>
            <a:r>
              <a:rPr lang="en-US" dirty="0" err="1" smtClean="0"/>
              <a:t>JavaSE</a:t>
            </a:r>
            <a:r>
              <a:rPr lang="en-US" dirty="0" smtClean="0"/>
              <a:t> environment.</a:t>
            </a:r>
          </a:p>
          <a:p>
            <a:pPr lvl="2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META-INF/MANIFEST.MF</a:t>
            </a:r>
            <a:r>
              <a:rPr lang="en-US" dirty="0" smtClean="0"/>
              <a:t> which specifies meta info on the package.</a:t>
            </a:r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JAR (</a:t>
            </a:r>
            <a:r>
              <a:rPr lang="en-US" dirty="0" err="1" smtClean="0"/>
              <a:t>JavaEE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Deployed in an EJB container.</a:t>
            </a:r>
          </a:p>
          <a:p>
            <a:pPr lvl="2"/>
            <a:r>
              <a:rPr lang="en-US" dirty="0"/>
              <a:t>A</a:t>
            </a:r>
            <a:r>
              <a:rPr lang="en-US" dirty="0" smtClean="0"/>
              <a:t>n EJB module containing Session beans or MDBs packaged in an EJB JAR.</a:t>
            </a:r>
          </a:p>
          <a:p>
            <a:pPr lvl="2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META-INF/ejb-jar.xml</a:t>
            </a:r>
          </a:p>
          <a:p>
            <a:pPr marL="270000" lvl="2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WAR</a:t>
            </a:r>
          </a:p>
          <a:p>
            <a:pPr lvl="2"/>
            <a:r>
              <a:rPr lang="en-US" dirty="0" smtClean="0"/>
              <a:t>Web modules containing Servlets, JSPs, JSF pages </a:t>
            </a:r>
            <a:r>
              <a:rPr lang="en-US" dirty="0" err="1" smtClean="0"/>
              <a:t>etc</a:t>
            </a:r>
            <a:r>
              <a:rPr lang="en-US" dirty="0" smtClean="0"/>
              <a:t>…</a:t>
            </a:r>
          </a:p>
          <a:p>
            <a:pPr lvl="2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WEB-INF/web.xml</a:t>
            </a:r>
          </a:p>
          <a:p>
            <a:pPr lvl="2"/>
            <a:endParaRPr lang="en-US" dirty="0"/>
          </a:p>
          <a:p>
            <a:pPr lvl="1"/>
            <a:r>
              <a:rPr lang="en-US" dirty="0" smtClean="0"/>
              <a:t>EAR</a:t>
            </a:r>
          </a:p>
          <a:p>
            <a:pPr lvl="2"/>
            <a:r>
              <a:rPr lang="en-US" dirty="0" smtClean="0"/>
              <a:t>Enterprise modules which can contain WAR and JARs</a:t>
            </a:r>
          </a:p>
          <a:p>
            <a:pPr lvl="2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META-INF/application.xml</a:t>
            </a:r>
            <a:r>
              <a:rPr lang="en-US" dirty="0" smtClean="0"/>
              <a:t>.</a:t>
            </a:r>
          </a:p>
          <a:p>
            <a:pPr lvl="2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l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ib/ </a:t>
            </a:r>
            <a:r>
              <a:rPr lang="en-US" dirty="0" smtClean="0"/>
              <a:t>director can be used for common dependencies.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Common Packages and Deployment Descriptors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115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191331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2"/>
            <a:endParaRPr lang="en-US" dirty="0"/>
          </a:p>
          <a:p>
            <a:pPr lvl="2"/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Deployment Descriptors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116</a:t>
            </a:fld>
            <a:endParaRPr lang="de-CH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647700" y="1397000"/>
          <a:ext cx="8137528" cy="3423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6028"/>
                <a:gridCol w="1800200"/>
                <a:gridCol w="1008112"/>
                <a:gridCol w="3853188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Descriptor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Location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Spec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Description</a:t>
                      </a:r>
                      <a:endParaRPr lang="en-GB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application.xml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META-INF</a:t>
                      </a:r>
                      <a:r>
                        <a:rPr lang="en-US" sz="1200" baseline="0" dirty="0" smtClean="0"/>
                        <a:t> of EAR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JavaEE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web.xml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WEB-INF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Servlet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/>
                </a:tc>
              </a:tr>
              <a:tr h="370840">
                <a:tc gridSpan="4">
                  <a:txBody>
                    <a:bodyPr/>
                    <a:lstStyle/>
                    <a:p>
                      <a:endParaRPr lang="en-GB" sz="1200" dirty="0"/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beans.xml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WEB-INF</a:t>
                      </a:r>
                      <a:r>
                        <a:rPr lang="en-US" sz="1200" baseline="0" dirty="0" smtClean="0"/>
                        <a:t> or META-INF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CDI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Actives CDI</a:t>
                      </a:r>
                      <a:endParaRPr lang="en-GB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persistence.xml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META-INF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JPA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Describes persistence units</a:t>
                      </a:r>
                      <a:endParaRPr lang="en-GB" sz="1200" dirty="0"/>
                    </a:p>
                  </a:txBody>
                  <a:tcPr/>
                </a:tc>
              </a:tr>
              <a:tr h="370840">
                <a:tc gridSpan="4">
                  <a:txBody>
                    <a:bodyPr/>
                    <a:lstStyle/>
                    <a:p>
                      <a:endParaRPr lang="en-GB" sz="1200" dirty="0"/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jboss-deployment-structure.xml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WEB-INF</a:t>
                      </a:r>
                      <a:r>
                        <a:rPr lang="en-US" sz="1200" baseline="0" dirty="0" smtClean="0"/>
                        <a:t> or META-INF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Used</a:t>
                      </a:r>
                      <a:r>
                        <a:rPr lang="en-US" sz="1200" baseline="0" dirty="0" smtClean="0"/>
                        <a:t> to control class loading for the deployment</a:t>
                      </a:r>
                      <a:endParaRPr lang="en-GB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jboss-web.xml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WEB-INF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Override</a:t>
                      </a:r>
                      <a:r>
                        <a:rPr lang="en-US" sz="1200" baseline="0" dirty="0" smtClean="0"/>
                        <a:t> web.xml and provide </a:t>
                      </a:r>
                      <a:r>
                        <a:rPr lang="en-US" sz="1200" baseline="0" dirty="0" err="1" smtClean="0"/>
                        <a:t>JBoss</a:t>
                      </a:r>
                      <a:r>
                        <a:rPr lang="en-US" sz="1200" baseline="0" dirty="0" smtClean="0"/>
                        <a:t> specific options.</a:t>
                      </a:r>
                      <a:endParaRPr lang="en-GB" sz="12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41347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Your journey has just begun…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117</a:t>
            </a:fld>
            <a:endParaRPr lang="de-CH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0" dirty="0" smtClean="0"/>
              <a:t>Find it in the your nearest library</a:t>
            </a:r>
            <a:endParaRPr lang="en-GB" b="0" dirty="0"/>
          </a:p>
        </p:txBody>
      </p:sp>
      <p:pic>
        <p:nvPicPr>
          <p:cNvPr id="3076" name="Picture 4" descr="Image result for apress beginning javaee7 boo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1664346"/>
            <a:ext cx="3460750" cy="4573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3387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lvl="1" indent="0">
              <a:buNone/>
            </a:pPr>
            <a:endParaRPr lang="en-US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Future ?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118</a:t>
            </a:fld>
            <a:endParaRPr lang="de-CH" dirty="0"/>
          </a:p>
        </p:txBody>
      </p:sp>
      <p:pic>
        <p:nvPicPr>
          <p:cNvPr id="1026" name="Picture 2" descr="Image result for java ee 8 roadma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750" y="2108199"/>
            <a:ext cx="7048500" cy="3686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9110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5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GB" dirty="0" smtClean="0"/>
              <a:t>Thank you for your attention.</a:t>
            </a:r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GB" dirty="0" smtClean="0"/>
              <a:t>Simon Nattrass</a:t>
            </a:r>
            <a:endParaRPr lang="en-GB" dirty="0"/>
          </a:p>
          <a:p>
            <a:r>
              <a:rPr lang="en-US" dirty="0" smtClean="0"/>
              <a:t>Simon.Nattrass@avaloq.com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50136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Spec Popularity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12</a:t>
            </a:fld>
            <a:endParaRPr lang="de-CH" dirty="0"/>
          </a:p>
        </p:txBody>
      </p:sp>
      <p:pic>
        <p:nvPicPr>
          <p:cNvPr id="10242" name="Picture 2" descr="Image result for javaee specification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3748" y="1524436"/>
            <a:ext cx="4536504" cy="5066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8260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But…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120</a:t>
            </a:fld>
            <a:endParaRPr lang="de-CH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439565">
            <a:off x="4770909" y="1554464"/>
            <a:ext cx="3725391" cy="402699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795295">
            <a:off x="667854" y="1919585"/>
            <a:ext cx="3717653" cy="4026997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39552" y="1514893"/>
            <a:ext cx="7848600" cy="47879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57106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/>
              <a:t>The </a:t>
            </a:r>
            <a:r>
              <a:rPr lang="en-US" b="1" dirty="0" err="1"/>
              <a:t>wsimport</a:t>
            </a:r>
            <a:r>
              <a:rPr lang="en-US" dirty="0"/>
              <a:t> tool is used to parse an existing Web Services Description Language (WSDL) file and generate required files (JAX-WS portable artifacts) for web service client to access the published web services</a:t>
            </a:r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WSDL -&gt; Java skeleton code for client.</a:t>
            </a:r>
          </a:p>
          <a:p>
            <a:pPr lvl="1"/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 Down (WSDL to Client Implementation)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121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037165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Enterprise Toolbox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13</a:t>
            </a:fld>
            <a:endParaRPr lang="de-CH" dirty="0"/>
          </a:p>
        </p:txBody>
      </p:sp>
      <p:pic>
        <p:nvPicPr>
          <p:cNvPr id="2050" name="Picture 2" descr="SafeStar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2703" y="1412776"/>
            <a:ext cx="6438595" cy="4828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8146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Java “Application Server” / Java EE Server / The Container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14</a:t>
            </a:fld>
            <a:endParaRPr lang="de-CH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004" y="1245306"/>
            <a:ext cx="8009992" cy="5381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318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Java “Application Server” / Java EE Server / The Container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15</a:t>
            </a:fld>
            <a:endParaRPr lang="de-CH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1244886"/>
            <a:ext cx="8001000" cy="538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266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JBoss</a:t>
            </a:r>
            <a:r>
              <a:rPr lang="en-GB" dirty="0"/>
              <a:t> and </a:t>
            </a:r>
            <a:r>
              <a:rPr lang="en-GB" dirty="0" err="1" smtClean="0"/>
              <a:t>WildFly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16</a:t>
            </a:fld>
            <a:endParaRPr lang="de-CH" dirty="0"/>
          </a:p>
        </p:txBody>
      </p:sp>
      <p:sp>
        <p:nvSpPr>
          <p:cNvPr id="4" name="AutoShape 2" descr="Bildergebnis für jboss eap 7"/>
          <p:cNvSpPr>
            <a:spLocks noGrp="1" noChangeAspect="1" noChangeArrowheads="1"/>
          </p:cNvSpPr>
          <p:nvPr>
            <p:ph type="body" sz="quarter" idx="10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  <p:pic>
        <p:nvPicPr>
          <p:cNvPr id="3076" name="Picture 4" descr="Bildergebnis für jboss eap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8248" y="2967136"/>
            <a:ext cx="3774232" cy="3774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Bildergebnis für jboss wildfl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192" y="1238677"/>
            <a:ext cx="57150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Image result for jboss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657052"/>
            <a:ext cx="1158007" cy="717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5813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JBoss</a:t>
            </a:r>
            <a:r>
              <a:rPr lang="en-GB" dirty="0" smtClean="0"/>
              <a:t> and </a:t>
            </a:r>
            <a:r>
              <a:rPr lang="en-GB" dirty="0" err="1" smtClean="0"/>
              <a:t>WildFly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17</a:t>
            </a:fld>
            <a:endParaRPr lang="de-CH" dirty="0"/>
          </a:p>
        </p:txBody>
      </p:sp>
      <p:sp>
        <p:nvSpPr>
          <p:cNvPr id="4" name="AutoShape 2" descr="Bildergebnis für jboss eap 7"/>
          <p:cNvSpPr>
            <a:spLocks noGrp="1" noChangeAspect="1" noChangeArrowheads="1"/>
          </p:cNvSpPr>
          <p:nvPr>
            <p:ph type="body" sz="quarter" idx="10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  <p:pic>
        <p:nvPicPr>
          <p:cNvPr id="4098" name="Picture 2" descr="jboss-eap-wildfly-upstream-histor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450" y="1700808"/>
            <a:ext cx="7277100" cy="4200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4396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Agenda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18</a:t>
            </a:fld>
            <a:endParaRPr lang="de-CH" dirty="0"/>
          </a:p>
        </p:txBody>
      </p:sp>
      <p:pic>
        <p:nvPicPr>
          <p:cNvPr id="4098" name="Picture 2" descr="https://images-na.ssl-images-amazon.com/images/I/5184Xd58gTL._SX375_BO1,204,203,200_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1145" y="4872713"/>
            <a:ext cx="1436370" cy="1901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s://images-na.ssl-images-amazon.com/images/I/51qbeRj1dwL._SX379_BO1,204,203,200_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4879" y="710928"/>
            <a:ext cx="1451610" cy="1901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ttps://images-na.ssl-images-amazon.com/images/I/51us5aaZq0L._SX396_BO1,204,203,200_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2859" y="2818226"/>
            <a:ext cx="1516380" cy="1901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https://images-na.ssl-images-amazon.com/images/I/51o2zCu5gSL._SX403_BO1,204,203,200_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229" y="4883075"/>
            <a:ext cx="154305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https://images-na.ssl-images-amazon.com/images/I/51vxwhm6t5L._SX379_BO1,204,203,200_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7117" y="4904800"/>
            <a:ext cx="1451610" cy="1901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https://images-na.ssl-images-amazon.com/images/I/41DEOsLnX3L._SX397_BO1,204,203,200_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351" y="2805959"/>
            <a:ext cx="1509008" cy="1887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 descr="https://images-na.ssl-images-amazon.com/images/I/51eqxIX4OrL._SX379_BO1,204,203,200_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8198" y="2818226"/>
            <a:ext cx="1451610" cy="1901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2" name="Picture 16" descr="https://images-na.ssl-images-amazon.com/images/I/51gS9euxSpL._SX385_BO1,204,203,200_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9437" y="2805959"/>
            <a:ext cx="1474470" cy="1901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4" name="Picture 18" descr="https://images-na.ssl-images-amazon.com/images/I/51awHgAigYL._SX404_BO1,204,203,200_.jp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4781" y="2805959"/>
            <a:ext cx="154686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6" name="Picture 20" descr="https://images-na.ssl-images-amazon.com/images/I/51ULUMmgeXL._SX381_BO1,204,203,200_.jp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8" y="710929"/>
            <a:ext cx="1459230" cy="1901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8" name="Picture 22" descr="https://images-na.ssl-images-amazon.com/images/I/51NN3315HVL._SX331_BO1,204,203,200_.jp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0571" y="4925523"/>
            <a:ext cx="1268730" cy="1901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0" name="Picture 24" descr="https://images-na.ssl-images-amazon.com/images/I/516FrqjPQZL._SX397_BO1,204,203,200_.jp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6577" y="4872713"/>
            <a:ext cx="1520190" cy="1901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2" name="Picture 26" descr="https://images-na.ssl-images-amazon.com/images/I/51GWZQpVgvL._SX379_BO1,204,203,200_.jpg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0867" y="739205"/>
            <a:ext cx="1451610" cy="1901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4" name="Picture 28" descr="https://images-na.ssl-images-amazon.com/images/I/41WV60YTuwL._SX392_BO1,204,203,200_.jpg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8760" y="710928"/>
            <a:ext cx="1501140" cy="1901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8" name="Picture 32" descr="https://images-na.ssl-images-amazon.com/images/I/51Djn3E8iuL._SX438_BO1,204,203,200_.jpg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351" y="691602"/>
            <a:ext cx="1715173" cy="1949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557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76" name="Picture 12" descr="Image result for .ne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00" y="1304924"/>
            <a:ext cx="4559895" cy="1823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Not the only kid on the block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19</a:t>
            </a:fld>
            <a:endParaRPr lang="de-CH" dirty="0"/>
          </a:p>
        </p:txBody>
      </p:sp>
      <p:sp>
        <p:nvSpPr>
          <p:cNvPr id="4" name="AutoShape 4" descr="Image result for java spring logo"/>
          <p:cNvSpPr>
            <a:spLocks noGrp="1" noChangeAspect="1" noChangeArrowheads="1"/>
          </p:cNvSpPr>
          <p:nvPr>
            <p:ph type="body" sz="quarter" idx="10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  <p:pic>
        <p:nvPicPr>
          <p:cNvPr id="11270" name="Picture 6" descr="Image result for java spring 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2122462"/>
            <a:ext cx="4198619" cy="1364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2" name="Picture 8" descr="Image result for dropwizard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75" y="4753774"/>
            <a:ext cx="3752850" cy="1466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4" name="Picture 10" descr="Image result for java play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3008" y="4256567"/>
            <a:ext cx="3337332" cy="1743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utoShape 16" descr="Image result for ruby on rails lo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8" name="AutoShape 18" descr="Image result for ruby on rails logo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06496" y="3350700"/>
            <a:ext cx="3676650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Why?</a:t>
            </a:r>
          </a:p>
          <a:p>
            <a:pPr lvl="1"/>
            <a:r>
              <a:rPr lang="en-US" dirty="0" smtClean="0"/>
              <a:t>Limitations and Expectations</a:t>
            </a:r>
          </a:p>
          <a:p>
            <a:pPr lvl="1"/>
            <a:r>
              <a:rPr lang="en-US" dirty="0" smtClean="0"/>
              <a:t>What is Java Enterprise Edition (Java EE)?</a:t>
            </a:r>
            <a:endParaRPr lang="en-US" dirty="0"/>
          </a:p>
          <a:p>
            <a:pPr lvl="1"/>
            <a:r>
              <a:rPr lang="en-US" dirty="0" smtClean="0"/>
              <a:t>Context and Dependency Injection (CDI)</a:t>
            </a:r>
          </a:p>
          <a:p>
            <a:pPr lvl="1"/>
            <a:r>
              <a:rPr lang="en-US" dirty="0" smtClean="0"/>
              <a:t>Java Persistence Architecture (JPA)</a:t>
            </a:r>
            <a:endParaRPr lang="en-US" dirty="0"/>
          </a:p>
          <a:p>
            <a:pPr lvl="1"/>
            <a:r>
              <a:rPr lang="en-US" dirty="0" smtClean="0"/>
              <a:t>Enterprise Java Beans (EJB)</a:t>
            </a:r>
          </a:p>
          <a:p>
            <a:pPr lvl="1"/>
            <a:r>
              <a:rPr lang="en-US" dirty="0" smtClean="0"/>
              <a:t>Java Message Service (JMS)</a:t>
            </a:r>
          </a:p>
          <a:p>
            <a:pPr lvl="1"/>
            <a:r>
              <a:rPr lang="en-US" dirty="0" smtClean="0"/>
              <a:t>Interfaces – </a:t>
            </a:r>
            <a:r>
              <a:rPr lang="en-US" dirty="0" err="1" smtClean="0"/>
              <a:t>WebServices</a:t>
            </a:r>
            <a:r>
              <a:rPr lang="en-US" dirty="0" smtClean="0"/>
              <a:t> (JAX-WS)</a:t>
            </a:r>
          </a:p>
          <a:p>
            <a:pPr lvl="1"/>
            <a:r>
              <a:rPr lang="en-US" dirty="0" smtClean="0"/>
              <a:t>Interfaces – REST (JAX-RS)</a:t>
            </a:r>
          </a:p>
          <a:p>
            <a:pPr lvl="1"/>
            <a:r>
              <a:rPr lang="en-US" smtClean="0"/>
              <a:t>Packaging</a:t>
            </a:r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Agenda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2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757241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The Plan</a:t>
            </a:r>
            <a:endParaRPr lang="en-GB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 smtClean="0"/>
              <a:t>Ready?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60182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342900" lvl="1" indent="-342900">
              <a:buFont typeface="+mj-lt"/>
              <a:buAutoNum type="arabicPeriod"/>
            </a:pPr>
            <a:r>
              <a:rPr lang="en-US" dirty="0" smtClean="0"/>
              <a:t>The wiring… </a:t>
            </a:r>
            <a:r>
              <a:rPr lang="en-US" b="1" dirty="0" smtClean="0"/>
              <a:t>Context and Dependency Injection (CDI)</a:t>
            </a:r>
          </a:p>
          <a:p>
            <a:pPr marL="342900" lvl="1" indent="-342900">
              <a:buFont typeface="+mj-lt"/>
              <a:buAutoNum type="arabicPeriod"/>
            </a:pPr>
            <a:endParaRPr lang="en-US" dirty="0" smtClean="0"/>
          </a:p>
          <a:p>
            <a:pPr marL="342900" lvl="1" indent="-342900">
              <a:buFont typeface="+mj-lt"/>
              <a:buAutoNum type="arabicPeriod"/>
            </a:pPr>
            <a:r>
              <a:rPr lang="en-US" dirty="0" smtClean="0"/>
              <a:t>Working with the database… </a:t>
            </a:r>
            <a:r>
              <a:rPr lang="en-US" b="1" dirty="0" smtClean="0"/>
              <a:t>Java Persistence Architecture (JPA)</a:t>
            </a:r>
          </a:p>
          <a:p>
            <a:pPr marL="342900" lvl="1" indent="-342900">
              <a:buFont typeface="+mj-lt"/>
              <a:buAutoNum type="arabicPeriod"/>
            </a:pPr>
            <a:endParaRPr lang="en-US" dirty="0" smtClean="0"/>
          </a:p>
          <a:p>
            <a:pPr marL="342900" lvl="1" indent="-342900">
              <a:buFont typeface="+mj-lt"/>
              <a:buAutoNum type="arabicPeriod"/>
            </a:pPr>
            <a:r>
              <a:rPr lang="en-US" dirty="0" smtClean="0"/>
              <a:t>Your business logic… </a:t>
            </a:r>
            <a:r>
              <a:rPr lang="en-US" b="1" dirty="0" smtClean="0"/>
              <a:t>Enterprise Java Beans (EJB)</a:t>
            </a:r>
          </a:p>
          <a:p>
            <a:pPr marL="342900" lvl="1" indent="-342900">
              <a:buFont typeface="+mj-lt"/>
              <a:buAutoNum type="arabicPeriod"/>
            </a:pPr>
            <a:endParaRPr lang="en-US" dirty="0" smtClean="0"/>
          </a:p>
          <a:p>
            <a:pPr marL="342900" lvl="1" indent="-342900">
              <a:buFont typeface="+mj-lt"/>
              <a:buAutoNum type="arabicPeriod"/>
            </a:pPr>
            <a:r>
              <a:rPr lang="en-US" dirty="0" smtClean="0"/>
              <a:t>Reliable messaging… </a:t>
            </a:r>
            <a:r>
              <a:rPr lang="en-US" b="1" dirty="0" smtClean="0"/>
              <a:t>Java Message Service (JMS)</a:t>
            </a:r>
          </a:p>
          <a:p>
            <a:pPr marL="342900" lvl="1" indent="-342900">
              <a:buFont typeface="+mj-lt"/>
              <a:buAutoNum type="arabicPeriod"/>
            </a:pPr>
            <a:endParaRPr lang="en-US" dirty="0" smtClean="0"/>
          </a:p>
          <a:p>
            <a:pPr marL="342900" lvl="1" indent="-342900">
              <a:buFont typeface="+mj-lt"/>
              <a:buAutoNum type="arabicPeriod"/>
            </a:pPr>
            <a:r>
              <a:rPr lang="en-US" dirty="0" smtClean="0"/>
              <a:t>Interfacing (old school) … </a:t>
            </a:r>
            <a:r>
              <a:rPr lang="en-US" b="1" dirty="0" smtClean="0"/>
              <a:t>Web Service / SOAP</a:t>
            </a:r>
            <a:r>
              <a:rPr lang="en-US" b="1" dirty="0"/>
              <a:t> </a:t>
            </a:r>
            <a:r>
              <a:rPr lang="en-US" b="1" dirty="0" smtClean="0"/>
              <a:t>(JAX-WS)</a:t>
            </a:r>
          </a:p>
          <a:p>
            <a:pPr marL="342900" lvl="1" indent="-342900">
              <a:buFont typeface="+mj-lt"/>
              <a:buAutoNum type="arabicPeriod"/>
            </a:pPr>
            <a:endParaRPr lang="en-US" dirty="0" smtClean="0"/>
          </a:p>
          <a:p>
            <a:pPr marL="342900" lvl="1" indent="-342900">
              <a:buFont typeface="+mj-lt"/>
              <a:buAutoNum type="arabicPeriod"/>
            </a:pPr>
            <a:r>
              <a:rPr lang="en-US" dirty="0" smtClean="0"/>
              <a:t>Interfacing (new school) … </a:t>
            </a:r>
            <a:r>
              <a:rPr lang="en-US" b="1" dirty="0" smtClean="0"/>
              <a:t>REST (JAX-RS)</a:t>
            </a:r>
          </a:p>
          <a:p>
            <a:pPr marL="342900" lvl="1" indent="-342900">
              <a:buFont typeface="+mj-lt"/>
              <a:buAutoNum type="arabicPeriod"/>
            </a:pPr>
            <a:endParaRPr lang="en-US" b="1" dirty="0"/>
          </a:p>
          <a:p>
            <a:pPr marL="342900" lvl="1" indent="-342900">
              <a:buFont typeface="+mj-lt"/>
              <a:buAutoNum type="arabicPeriod"/>
            </a:pPr>
            <a:r>
              <a:rPr lang="en-US" dirty="0" smtClean="0"/>
              <a:t>Packaging</a:t>
            </a:r>
          </a:p>
          <a:p>
            <a:pPr marL="342900" lvl="1" indent="-342900">
              <a:buFont typeface="+mj-lt"/>
              <a:buAutoNum type="arabicPeriod"/>
            </a:pPr>
            <a:endParaRPr lang="en-US" b="1" dirty="0" smtClean="0"/>
          </a:p>
          <a:p>
            <a:pPr marL="0" lvl="1" indent="0">
              <a:buNone/>
            </a:pPr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Contents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21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427028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Context and Dependency Injection (CDI)</a:t>
            </a:r>
            <a:endParaRPr lang="en-GB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 smtClean="0"/>
              <a:t>The wiring…</a:t>
            </a:r>
            <a:endParaRPr lang="en-GB" dirty="0"/>
          </a:p>
        </p:txBody>
      </p:sp>
      <p:pic>
        <p:nvPicPr>
          <p:cNvPr id="1026" name="Picture 2" descr="Bildergebnis für dependency injection cdi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864" y="4509120"/>
            <a:ext cx="6012001" cy="2234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9324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Intro.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Context and Dependency Injection – Big Picture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23</a:t>
            </a:fld>
            <a:endParaRPr lang="de-CH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010" y="2564904"/>
            <a:ext cx="7357980" cy="3237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960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Java Beans</a:t>
            </a:r>
          </a:p>
          <a:p>
            <a:pPr lvl="1"/>
            <a:r>
              <a:rPr lang="en-US" dirty="0" smtClean="0"/>
              <a:t>Inversion of Control</a:t>
            </a:r>
          </a:p>
          <a:p>
            <a:pPr lvl="1"/>
            <a:r>
              <a:rPr lang="en-US" dirty="0" smtClean="0"/>
              <a:t>Injection points</a:t>
            </a:r>
          </a:p>
          <a:p>
            <a:pPr lvl="1"/>
            <a:r>
              <a:rPr lang="en-US" dirty="0" smtClean="0"/>
              <a:t>Ambiguity / Qualifiers</a:t>
            </a:r>
          </a:p>
          <a:p>
            <a:pPr lvl="1"/>
            <a:r>
              <a:rPr lang="en-US" dirty="0" smtClean="0"/>
              <a:t>Producers</a:t>
            </a:r>
          </a:p>
          <a:p>
            <a:pPr lvl="1"/>
            <a:r>
              <a:rPr lang="en-US" dirty="0" smtClean="0"/>
              <a:t>Interceptors</a:t>
            </a:r>
          </a:p>
          <a:p>
            <a:pPr lvl="1"/>
            <a:r>
              <a:rPr lang="en-US" dirty="0" smtClean="0"/>
              <a:t>Lifecycle</a:t>
            </a:r>
          </a:p>
          <a:p>
            <a:pPr lvl="1"/>
            <a:r>
              <a:rPr lang="en-US" dirty="0" smtClean="0"/>
              <a:t>Scopes / Contexts</a:t>
            </a:r>
          </a:p>
          <a:p>
            <a:pPr marL="0" lvl="1" indent="0">
              <a:buNone/>
            </a:pPr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Context and Dependency Injection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24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131397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Java Bean is a standard:</a:t>
            </a:r>
          </a:p>
          <a:p>
            <a:pPr lvl="2"/>
            <a:r>
              <a:rPr lang="en-US" dirty="0" smtClean="0"/>
              <a:t>Private properties.</a:t>
            </a:r>
          </a:p>
          <a:p>
            <a:pPr lvl="2"/>
            <a:r>
              <a:rPr lang="en-US" dirty="0" smtClean="0"/>
              <a:t>Getters / Setters.</a:t>
            </a:r>
          </a:p>
          <a:p>
            <a:pPr lvl="2"/>
            <a:r>
              <a:rPr lang="en-US" dirty="0" smtClean="0"/>
              <a:t>No-</a:t>
            </a:r>
            <a:r>
              <a:rPr lang="en-US" dirty="0" err="1" smtClean="0"/>
              <a:t>arg</a:t>
            </a:r>
            <a:r>
              <a:rPr lang="en-US" dirty="0" smtClean="0"/>
              <a:t> constructor.</a:t>
            </a:r>
          </a:p>
          <a:p>
            <a:pPr lvl="2"/>
            <a:r>
              <a:rPr lang="en-US" dirty="0" smtClean="0"/>
              <a:t>Implements Serializable.</a:t>
            </a:r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Basically POJOs.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Beans which are </a:t>
            </a:r>
            <a:r>
              <a:rPr lang="en-US" i="1" dirty="0" smtClean="0"/>
              <a:t>managed by a container </a:t>
            </a:r>
            <a:r>
              <a:rPr lang="en-US" dirty="0" smtClean="0"/>
              <a:t>are known as </a:t>
            </a:r>
            <a:r>
              <a:rPr lang="en-US" b="1" dirty="0" smtClean="0"/>
              <a:t>Managed Beans</a:t>
            </a:r>
            <a:r>
              <a:rPr lang="en-US" dirty="0" smtClean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CDI Managed Beans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Enterprise Java Beans</a:t>
            </a:r>
          </a:p>
          <a:p>
            <a:pPr marL="0" lvl="1" indent="0">
              <a:buNone/>
            </a:pPr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Java Bean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25</a:t>
            </a:fld>
            <a:endParaRPr lang="de-CH" dirty="0"/>
          </a:p>
        </p:txBody>
      </p:sp>
      <p:pic>
        <p:nvPicPr>
          <p:cNvPr id="6148" name="Picture 4" descr="Bildergebnis für java bea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692696"/>
            <a:ext cx="2962139" cy="2962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4646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Inversion of Control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26</a:t>
            </a:fld>
            <a:endParaRPr lang="de-CH" dirty="0"/>
          </a:p>
        </p:txBody>
      </p:sp>
      <p:pic>
        <p:nvPicPr>
          <p:cNvPr id="9218" name="Picture 2" descr="Image result for inversion of contro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2050" y="2276872"/>
            <a:ext cx="6819900" cy="3619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6858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A </a:t>
            </a:r>
            <a:r>
              <a:rPr lang="en-US" b="1" dirty="0" smtClean="0"/>
              <a:t>design principle </a:t>
            </a:r>
            <a:r>
              <a:rPr lang="en-US" dirty="0" smtClean="0"/>
              <a:t>where </a:t>
            </a:r>
            <a:r>
              <a:rPr lang="en-US" b="1" dirty="0" smtClean="0"/>
              <a:t>dependencies</a:t>
            </a:r>
            <a:r>
              <a:rPr lang="en-US" dirty="0" smtClean="0"/>
              <a:t> within a program are </a:t>
            </a:r>
            <a:r>
              <a:rPr lang="en-US" b="1" dirty="0" smtClean="0"/>
              <a:t>provided</a:t>
            </a:r>
            <a:r>
              <a:rPr lang="en-US" dirty="0" smtClean="0"/>
              <a:t> to it by a </a:t>
            </a:r>
            <a:r>
              <a:rPr lang="en-US" b="1" dirty="0" smtClean="0"/>
              <a:t>external framework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This is an inversion of traditional procedural programming which is responsible for the lifecycle of these dependencies.</a:t>
            </a:r>
          </a:p>
          <a:p>
            <a:pPr lvl="1"/>
            <a:r>
              <a:rPr lang="en-US" dirty="0" err="1" smtClean="0"/>
              <a:t>IoC</a:t>
            </a:r>
            <a:r>
              <a:rPr lang="en-US" dirty="0" smtClean="0"/>
              <a:t> promotes </a:t>
            </a:r>
            <a:r>
              <a:rPr lang="en-US" b="1" dirty="0" smtClean="0"/>
              <a:t>loosely coupled </a:t>
            </a:r>
            <a:r>
              <a:rPr lang="en-US" dirty="0" smtClean="0"/>
              <a:t>software and </a:t>
            </a:r>
            <a:r>
              <a:rPr lang="en-US" b="1" dirty="0"/>
              <a:t>s</a:t>
            </a:r>
            <a:r>
              <a:rPr lang="en-US" b="1" dirty="0" smtClean="0"/>
              <a:t>eparation of concerns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Popularized my Robert Martin and Marin Fowler.</a:t>
            </a:r>
          </a:p>
          <a:p>
            <a:pPr marL="0" lvl="1" indent="0">
              <a:buNone/>
            </a:pPr>
            <a:r>
              <a:rPr lang="en-US" dirty="0" smtClean="0"/>
              <a:t>.</a:t>
            </a:r>
          </a:p>
          <a:p>
            <a:pPr marL="0" lvl="1" indent="0">
              <a:buNone/>
            </a:pPr>
            <a:endParaRPr lang="en-US" dirty="0"/>
          </a:p>
          <a:p>
            <a:pPr marL="0" lvl="1" indent="0">
              <a:buNone/>
            </a:pPr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Inversion of Control (</a:t>
            </a:r>
            <a:r>
              <a:rPr lang="en-GB" dirty="0" err="1" smtClean="0"/>
              <a:t>IoC</a:t>
            </a:r>
            <a:r>
              <a:rPr lang="en-GB" dirty="0" smtClean="0"/>
              <a:t>)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27</a:t>
            </a:fld>
            <a:endParaRPr lang="de-CH" dirty="0"/>
          </a:p>
        </p:txBody>
      </p:sp>
      <p:pic>
        <p:nvPicPr>
          <p:cNvPr id="1026" name="Picture 2" descr="Image result for martin fowler jav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9" y="3538493"/>
            <a:ext cx="2772172" cy="2772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ildergebnis für robert marti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134" y="3539920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4382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Inversion of control, separation of concerns.</a:t>
            </a:r>
          </a:p>
          <a:p>
            <a:pPr lvl="1"/>
            <a:r>
              <a:rPr lang="en-US" dirty="0" smtClean="0"/>
              <a:t>You can </a:t>
            </a:r>
            <a:r>
              <a:rPr lang="en-US" b="1" dirty="0" smtClean="0"/>
              <a:t>@Inject </a:t>
            </a:r>
            <a:r>
              <a:rPr lang="en-US" dirty="0" smtClean="0"/>
              <a:t>a bean at a field, method or constructor.</a:t>
            </a:r>
          </a:p>
          <a:p>
            <a:pPr lvl="1"/>
            <a:r>
              <a:rPr lang="en-US" dirty="0" smtClean="0"/>
              <a:t>SOLI</a:t>
            </a:r>
            <a:r>
              <a:rPr lang="en-US" b="1" u="sng" dirty="0" smtClean="0"/>
              <a:t>D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DI provided by the container.</a:t>
            </a:r>
          </a:p>
          <a:p>
            <a:pPr marL="0" lvl="1" indent="0">
              <a:buNone/>
            </a:pPr>
            <a:endParaRPr lang="en-US" dirty="0"/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public interface Greeting {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String greet(String name);</a:t>
            </a:r>
          </a:p>
          <a:p>
            <a:pPr marL="0" lvl="1" indent="0">
              <a:buNone/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lvl="1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EnglishGreeting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implements Greeting {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public String greet (String name) {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return "Hello " + name;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pPr marL="0" lvl="1" indent="0">
              <a:buNone/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Injections Points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28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275756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lvl="1" indent="0">
              <a:buNone/>
            </a:pPr>
            <a:r>
              <a:rPr lang="en-US" b="1" dirty="0" smtClean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lang="en-US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lang="en-US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GreetingService</a:t>
            </a:r>
            <a:r>
              <a:rPr lang="en-US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endParaRPr lang="en-US" b="1" dirty="0">
              <a:solidFill>
                <a:schemeClr val="bg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private Greeting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greeting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 </a:t>
            </a:r>
            <a:r>
              <a:rPr lang="en-US" b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SimpleGreeting</a:t>
            </a:r>
            <a:r>
              <a:rPr lang="en-US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  <a:endParaRPr lang="en-US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String greet(String name) {</a:t>
            </a:r>
          </a:p>
          <a:p>
            <a:pPr marL="0" lvl="1" indent="0">
              <a:buNone/>
            </a:pPr>
            <a:r>
              <a:rPr lang="en-US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return </a:t>
            </a:r>
            <a:r>
              <a:rPr lang="en-US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greeting.greet</a:t>
            </a:r>
            <a:r>
              <a:rPr lang="en-US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(name);</a:t>
            </a:r>
          </a:p>
          <a:p>
            <a:pPr marL="0" lvl="1" indent="0">
              <a:buNone/>
            </a:pPr>
            <a:r>
              <a:rPr lang="en-US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pPr marL="0" lvl="1" indent="0">
              <a:buNone/>
            </a:pPr>
            <a:r>
              <a:rPr lang="en-US" b="1" dirty="0" smtClean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The </a:t>
            </a:r>
            <a:r>
              <a:rPr lang="en-US" b="1" dirty="0" err="1" smtClean="0"/>
              <a:t>GreetingService</a:t>
            </a:r>
            <a:r>
              <a:rPr lang="en-US" dirty="0" smtClean="0"/>
              <a:t> is </a:t>
            </a:r>
            <a:r>
              <a:rPr lang="en-US" i="1" dirty="0" smtClean="0"/>
              <a:t>responsible for the creation </a:t>
            </a:r>
            <a:r>
              <a:rPr lang="en-US" dirty="0" smtClean="0"/>
              <a:t>of the </a:t>
            </a:r>
            <a:r>
              <a:rPr lang="en-US" b="1" dirty="0" smtClean="0"/>
              <a:t>Greeting</a:t>
            </a:r>
            <a:r>
              <a:rPr lang="en-US" dirty="0" smtClean="0"/>
              <a:t> concretion.</a:t>
            </a:r>
          </a:p>
          <a:p>
            <a:pPr lvl="1"/>
            <a:r>
              <a:rPr lang="en-US" dirty="0" smtClean="0"/>
              <a:t>Poor separation of concerns.</a:t>
            </a:r>
          </a:p>
          <a:p>
            <a:pPr lvl="1"/>
            <a:r>
              <a:rPr lang="en-US" dirty="0" smtClean="0"/>
              <a:t>Extra burden.</a:t>
            </a:r>
          </a:p>
          <a:p>
            <a:pPr lvl="1"/>
            <a:r>
              <a:rPr lang="en-US" dirty="0" smtClean="0"/>
              <a:t>How to test? (tight coupling).</a:t>
            </a:r>
            <a:endParaRPr lang="en-US" dirty="0"/>
          </a:p>
          <a:p>
            <a:pPr marL="0" lvl="1" indent="0">
              <a:buNone/>
            </a:pP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Manual creation – new()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29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255515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To work with many of our code bases a grounding in </a:t>
            </a:r>
            <a:r>
              <a:rPr lang="en-US" dirty="0" err="1" smtClean="0"/>
              <a:t>JavaEE</a:t>
            </a:r>
            <a:r>
              <a:rPr lang="en-US" dirty="0" smtClean="0"/>
              <a:t> concepts is a prerequisite.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The manner in which we use the platform is not always clear enough to be leveraged as an example.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The core concepts are relatively static, while our patterns, by comparison are </a:t>
            </a:r>
            <a:r>
              <a:rPr lang="en-US" smtClean="0"/>
              <a:t>constantly evolving.</a:t>
            </a:r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Why?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3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457520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lvl="1" indent="0">
              <a:buNone/>
            </a:pPr>
            <a:r>
              <a:rPr lang="en-US" b="1" dirty="0" smtClean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lang="en-US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lang="en-US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GreetingService</a:t>
            </a:r>
            <a:r>
              <a:rPr lang="en-US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@Inject</a:t>
            </a:r>
          </a:p>
          <a:p>
            <a:pPr marL="0" lvl="1" indent="0">
              <a:buNone/>
            </a:pP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private Greeting </a:t>
            </a:r>
            <a:r>
              <a:rPr lang="en-US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greeting</a:t>
            </a:r>
            <a:r>
              <a:rPr lang="en-US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lvl="1" indent="0">
              <a:buNone/>
            </a:pP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public String greet(String name) {</a:t>
            </a:r>
          </a:p>
          <a:p>
            <a:pPr marL="0" lvl="1" indent="0">
              <a:buNone/>
            </a:pPr>
            <a:r>
              <a:rPr lang="en-US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return </a:t>
            </a:r>
            <a:r>
              <a:rPr lang="en-US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greeting.greet</a:t>
            </a:r>
            <a:r>
              <a:rPr lang="en-US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(name);</a:t>
            </a:r>
          </a:p>
          <a:p>
            <a:pPr marL="0" lvl="1" indent="0">
              <a:buNone/>
            </a:pPr>
            <a:r>
              <a:rPr lang="en-US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pPr marL="0" lvl="1" indent="0">
              <a:buNone/>
            </a:pPr>
            <a:r>
              <a:rPr lang="en-US" b="1" dirty="0" smtClean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lvl="1" indent="0">
              <a:buNone/>
            </a:pPr>
            <a:endParaRPr lang="en-US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The CDI framework is responsible for the injection of the Greeting concretion.  </a:t>
            </a:r>
          </a:p>
          <a:p>
            <a:pPr lvl="1"/>
            <a:r>
              <a:rPr lang="en-US" dirty="0" smtClean="0"/>
              <a:t>Can </a:t>
            </a:r>
            <a:r>
              <a:rPr lang="en-US" dirty="0"/>
              <a:t>vary the concretion at run time.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Better separation of concerns.</a:t>
            </a:r>
          </a:p>
          <a:p>
            <a:pPr lvl="1"/>
            <a:r>
              <a:rPr lang="en-US" dirty="0" smtClean="0"/>
              <a:t>Better for testing.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 via @Inject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30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074943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public interface Greeting {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String greet(String name);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lvl="1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EnglishGreeting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implements Greeting {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public String greet (String name) {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return "Hello " + name;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pPr marL="0" lvl="1" indent="0">
              <a:buNone/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lvl="1" indent="0">
              <a:buNone/>
            </a:pP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DeutschGreeting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implements Greeting {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public String greet (String name) {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return "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Hallo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" + name;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lvl="1" indent="0">
              <a:buNone/>
            </a:pP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endParaRPr lang="en-US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The CDI framework is responsible for the injection of the Greeting concretion.  </a:t>
            </a:r>
          </a:p>
          <a:p>
            <a:pPr lvl="1"/>
            <a:r>
              <a:rPr lang="en-US" dirty="0" smtClean="0"/>
              <a:t>Can </a:t>
            </a:r>
            <a:r>
              <a:rPr lang="en-US" dirty="0"/>
              <a:t>vary the concretion at run time.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Better separation of concerns.</a:t>
            </a:r>
            <a:endParaRPr lang="en-US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Ambiguous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31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962466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lvl="1" indent="0">
              <a:buNone/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GreetingService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@Inject</a:t>
            </a:r>
          </a:p>
          <a:p>
            <a:pPr marL="0" lvl="1" indent="0">
              <a:buNone/>
            </a:pP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private Greeting </a:t>
            </a:r>
            <a:r>
              <a:rPr lang="en-US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greeting</a:t>
            </a:r>
            <a:r>
              <a:rPr lang="en-US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	// which Greeting?</a:t>
            </a:r>
          </a:p>
          <a:p>
            <a:pPr marL="0" lvl="1" indent="0">
              <a:buNone/>
            </a:pP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public String greet(String name) {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return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greeting.greet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(name);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pPr marL="0" lvl="1" indent="0">
              <a:buNone/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lvl="1" indent="0">
              <a:buNone/>
            </a:pPr>
            <a:endParaRPr lang="en-US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Which implementation is injected at runtime now?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 via @Inject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32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779076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lvl="1" indent="0">
              <a:buNone/>
            </a:pPr>
            <a:r>
              <a:rPr lang="en-US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Deutsche</a:t>
            </a:r>
            <a:endParaRPr lang="en-US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lang="en-US" b="1" dirty="0" err="1" smtClean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DeutschGreeting</a:t>
            </a:r>
            <a:r>
              <a:rPr lang="en-US" b="1" dirty="0" smtClean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implements Greeting {</a:t>
            </a:r>
          </a:p>
          <a:p>
            <a:pPr marL="0" lvl="1" indent="0">
              <a:buNone/>
            </a:pPr>
            <a:r>
              <a:rPr lang="en-US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public String greet (String name) {</a:t>
            </a:r>
          </a:p>
          <a:p>
            <a:pPr marL="0" lvl="1" indent="0">
              <a:buNone/>
            </a:pPr>
            <a:r>
              <a:rPr lang="en-US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return "</a:t>
            </a:r>
            <a:r>
              <a:rPr lang="en-US" b="1" dirty="0" smtClean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Hallo </a:t>
            </a:r>
            <a:r>
              <a:rPr lang="en-US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+ name;</a:t>
            </a:r>
          </a:p>
          <a:p>
            <a:pPr marL="0" lvl="1" indent="0">
              <a:buNone/>
            </a:pPr>
            <a:r>
              <a:rPr lang="en-US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pPr marL="0" lvl="1" indent="0">
              <a:buNone/>
            </a:pPr>
            <a:r>
              <a:rPr lang="en-US" b="1" dirty="0" smtClean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lvl="1" indent="0">
              <a:buNone/>
            </a:pPr>
            <a:endParaRPr lang="en-US" b="1" dirty="0">
              <a:solidFill>
                <a:schemeClr val="bg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GreetingService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Inject @Deutsche</a:t>
            </a:r>
            <a:endParaRPr lang="en-US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private Greeting </a:t>
            </a:r>
            <a:r>
              <a:rPr lang="en-US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greeting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	// </a:t>
            </a:r>
            <a:r>
              <a:rPr lang="en-US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ah, the German one!</a:t>
            </a:r>
            <a:endParaRPr lang="en-US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public String greet(String name) {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return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greeting.greet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(name);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lvl="1" indent="0">
              <a:buNone/>
            </a:pPr>
            <a:endParaRPr lang="en-US" b="1" dirty="0">
              <a:solidFill>
                <a:schemeClr val="bg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Qualifiers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33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903935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@</a:t>
            </a:r>
            <a:r>
              <a:rPr lang="en-US" dirty="0" smtClean="0"/>
              <a:t>Inject </a:t>
            </a:r>
            <a:r>
              <a:rPr lang="en-US" dirty="0" smtClean="0"/>
              <a:t>and @</a:t>
            </a:r>
            <a:r>
              <a:rPr lang="en-US" dirty="0" err="1" smtClean="0"/>
              <a:t>Qualifer</a:t>
            </a:r>
            <a:r>
              <a:rPr lang="en-US" dirty="0" smtClean="0"/>
              <a:t> provide static bean injection.</a:t>
            </a:r>
          </a:p>
          <a:p>
            <a:pPr lvl="1"/>
            <a:r>
              <a:rPr lang="en-US" dirty="0" smtClean="0"/>
              <a:t>Producers provide runtime injection.</a:t>
            </a:r>
          </a:p>
          <a:p>
            <a:pPr lvl="1"/>
            <a:r>
              <a:rPr lang="en-US" dirty="0" smtClean="0"/>
              <a:t>Object injected may not even be a bean a may require custom initialization.</a:t>
            </a:r>
          </a:p>
          <a:p>
            <a:pPr lvl="1"/>
            <a:r>
              <a:rPr lang="en-US" dirty="0" smtClean="0"/>
              <a:t>Similar to </a:t>
            </a:r>
            <a:r>
              <a:rPr lang="en-US" i="1" dirty="0" smtClean="0"/>
              <a:t>factory pattern</a:t>
            </a:r>
            <a:r>
              <a:rPr lang="en-US" dirty="0" smtClean="0"/>
              <a:t>.</a:t>
            </a:r>
          </a:p>
          <a:p>
            <a:pPr lvl="1"/>
            <a:endParaRPr lang="en-US" dirty="0"/>
          </a:p>
          <a:p>
            <a:pPr marL="0" lvl="1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Produces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StereotypicalName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public Name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nameProvider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()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lvl="1" indent="0">
              <a:buNone/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//...</a:t>
            </a:r>
          </a:p>
          <a:p>
            <a:pPr marL="0" lvl="1" indent="0">
              <a:buNone/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pPr marL="0" lvl="1" indent="0">
              <a:buNone/>
            </a:pP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@Inject @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StereotypicalName</a:t>
            </a:r>
            <a:endParaRPr lang="en-US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private Name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Producers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34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088286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Aspect Orientated Programming (AOP).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Useful for cross-cutting concerns.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Additional behavior is added to existing code </a:t>
            </a:r>
            <a:r>
              <a:rPr lang="en-US" b="1" dirty="0" smtClean="0"/>
              <a:t>without</a:t>
            </a:r>
            <a:r>
              <a:rPr lang="en-US" dirty="0" smtClean="0"/>
              <a:t> modifying the code itself.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This allows behaviors which are not central (i.e. separate concerns) to be added without cluttering the code.</a:t>
            </a:r>
          </a:p>
          <a:p>
            <a:pPr marL="0" lvl="1" indent="0">
              <a:buNone/>
            </a:pPr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Interceptors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35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959431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lvl="1" indent="0">
              <a:buNone/>
            </a:pP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AroundInvoke</a:t>
            </a:r>
            <a:endParaRPr lang="en-US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Object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applyLog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InvocationContext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context) throws Exception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String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methodName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context.getMethod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().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getName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("Before calling method " +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methodName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Object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response  = </a:t>
            </a:r>
            <a:r>
              <a:rPr lang="en-US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context.proceed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("After calling method " +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methodName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response;</a:t>
            </a:r>
          </a:p>
          <a:p>
            <a:pPr marL="0" lvl="1" indent="0">
              <a:buNone/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Before and After Logging Interceptor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36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95268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lvl="1" indent="0">
              <a:buNone/>
            </a:pPr>
            <a:r>
              <a:rPr lang="en-US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@Inject</a:t>
            </a:r>
          </a:p>
          <a:p>
            <a:pPr marL="0" lvl="1" indent="0">
              <a:buNone/>
            </a:pPr>
            <a:r>
              <a:rPr lang="en-US" b="1" dirty="0" smtClean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 </a:t>
            </a:r>
            <a:r>
              <a:rPr lang="en-US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Greeting </a:t>
            </a:r>
            <a:r>
              <a:rPr lang="en-US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greeting</a:t>
            </a:r>
            <a:r>
              <a:rPr lang="en-US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lvl="1" indent="0">
              <a:buNone/>
            </a:pP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@Interceptors(</a:t>
            </a:r>
            <a:r>
              <a:rPr lang="en-US" b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LoggingInterceptor.class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lvl="1" indent="0">
              <a:buNone/>
            </a:pPr>
            <a:r>
              <a:rPr lang="en-US" b="1" dirty="0" smtClean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lang="en-US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greet(String name) {</a:t>
            </a:r>
          </a:p>
          <a:p>
            <a:pPr marL="0" lvl="1" indent="0">
              <a:buNone/>
            </a:pPr>
            <a:r>
              <a:rPr lang="en-US" b="1" dirty="0" smtClean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lang="en-US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greeting.greet</a:t>
            </a:r>
            <a:r>
              <a:rPr lang="en-US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(name);</a:t>
            </a:r>
          </a:p>
          <a:p>
            <a:pPr marL="0" lvl="1" indent="0">
              <a:buNone/>
            </a:pPr>
            <a:r>
              <a:rPr lang="en-US" b="1" dirty="0" smtClean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LoggingInterceptor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37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659156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lvl="1" indent="0">
              <a:buNone/>
            </a:pPr>
            <a:endParaRPr lang="en-US" dirty="0"/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ABC {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// no state here  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public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ABC()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{ //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ctor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}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</a:p>
          <a:p>
            <a:pPr marL="0" lvl="1" indent="0">
              <a:buNone/>
            </a:pPr>
            <a:r>
              <a:rPr lang="en-US" sz="1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@</a:t>
            </a:r>
            <a:r>
              <a:rPr lang="en-US" sz="18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PostConstruct</a:t>
            </a:r>
            <a:endParaRPr lang="en-US" sz="1800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public void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{ // ... }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pPr marL="0" lvl="1" indent="0">
              <a:buNone/>
            </a:pPr>
            <a:r>
              <a:rPr lang="en-US" sz="1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@</a:t>
            </a:r>
            <a:r>
              <a:rPr lang="en-US" sz="18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PreDestroy</a:t>
            </a:r>
            <a:endParaRPr lang="en-US" sz="1800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public void cleanup()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{ // ... }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lvl="1"/>
            <a:endParaRPr lang="en-US" dirty="0" smtClean="0"/>
          </a:p>
          <a:p>
            <a:pPr marL="0" lvl="1" indent="0">
              <a:buNone/>
            </a:pPr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Bean Lifecycle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38</a:t>
            </a:fld>
            <a:endParaRPr lang="de-CH" dirty="0"/>
          </a:p>
        </p:txBody>
      </p:sp>
      <p:pic>
        <p:nvPicPr>
          <p:cNvPr id="2050" name="Picture 2" descr="Bildergebnis für stateless ejb lifecycl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1665288"/>
            <a:ext cx="3343275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2385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RequestScoped</a:t>
            </a:r>
            <a:endParaRPr lang="en-US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dirty="0" smtClean="0"/>
              <a:t>Bean is scoped to the request and is destroyed once the request is complete.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ApplicationScoped</a:t>
            </a:r>
            <a:endParaRPr lang="en-US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dirty="0" smtClean="0"/>
              <a:t>Bean is scoped to the application.  The bean is created when the application is started, holds state throughout the application and destroyed when the application shuts down.</a:t>
            </a:r>
          </a:p>
          <a:p>
            <a:pPr lvl="1"/>
            <a:endParaRPr lang="en-US" dirty="0" smtClean="0"/>
          </a:p>
          <a:p>
            <a:pPr lvl="1"/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@Dependent</a:t>
            </a:r>
          </a:p>
          <a:p>
            <a:pPr lvl="2"/>
            <a:r>
              <a:rPr lang="en-US" dirty="0" smtClean="0"/>
              <a:t>This is the default scope if none is provided.  The bean takes the scope of the creating bean.</a:t>
            </a:r>
          </a:p>
          <a:p>
            <a:pPr lvl="1"/>
            <a:endParaRPr lang="en-US" dirty="0" smtClean="0"/>
          </a:p>
          <a:p>
            <a:pPr lvl="1"/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SessionScoped</a:t>
            </a:r>
            <a:endParaRPr lang="en-US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ConversationScoped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marL="0" lvl="1" indent="0">
              <a:buNone/>
            </a:pPr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Scopes and Contexts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39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085518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This is a </a:t>
            </a:r>
            <a:r>
              <a:rPr lang="en-US" i="1" dirty="0" smtClean="0"/>
              <a:t>whistle-stop</a:t>
            </a:r>
            <a:r>
              <a:rPr lang="en-US" dirty="0" smtClean="0"/>
              <a:t> </a:t>
            </a:r>
            <a:r>
              <a:rPr lang="en-US" b="1" u="sng" dirty="0" smtClean="0"/>
              <a:t>introduction</a:t>
            </a:r>
            <a:r>
              <a:rPr lang="en-US" dirty="0" smtClean="0"/>
              <a:t> to </a:t>
            </a:r>
            <a:r>
              <a:rPr lang="en-US" dirty="0" err="1" smtClean="0"/>
              <a:t>JavaEE</a:t>
            </a:r>
            <a:r>
              <a:rPr lang="en-US" dirty="0" smtClean="0"/>
              <a:t> concepts, with the aim to reduce the ramp-up for becoming with familiar with </a:t>
            </a:r>
            <a:r>
              <a:rPr lang="en-US" dirty="0" err="1"/>
              <a:t>J</a:t>
            </a:r>
            <a:r>
              <a:rPr lang="en-US" dirty="0" err="1" smtClean="0"/>
              <a:t>avaEE</a:t>
            </a:r>
            <a:r>
              <a:rPr lang="en-US" dirty="0" smtClean="0"/>
              <a:t> based code at Avaloq.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It is no way comprehensive and omits </a:t>
            </a:r>
            <a:r>
              <a:rPr lang="en-US" b="1" u="sng" dirty="0" smtClean="0"/>
              <a:t>much</a:t>
            </a:r>
            <a:r>
              <a:rPr lang="en-US" dirty="0" smtClean="0"/>
              <a:t>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Considerable personal effort will still be required, but you will have now have some idea of where to look for answers.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Familiarity with Java is a pre-requisite.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Tools (IDEs, build tool </a:t>
            </a:r>
            <a:r>
              <a:rPr lang="en-US" dirty="0" err="1" smtClean="0"/>
              <a:t>JBoss</a:t>
            </a:r>
            <a:r>
              <a:rPr lang="en-US" dirty="0" smtClean="0"/>
              <a:t> </a:t>
            </a:r>
            <a:r>
              <a:rPr lang="en-US" dirty="0" err="1" smtClean="0"/>
              <a:t>etc</a:t>
            </a:r>
            <a:r>
              <a:rPr lang="en-US" dirty="0" smtClean="0"/>
              <a:t>…), design and Avaloq specific patterns may be mentioned in passing but are not explicitly covered.</a:t>
            </a:r>
          </a:p>
          <a:p>
            <a:pPr lvl="1"/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Expectations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4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117494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Beans are deployed in bean archives which have discovery modes:</a:t>
            </a:r>
          </a:p>
          <a:p>
            <a:pPr lvl="1"/>
            <a:r>
              <a:rPr lang="en-US" dirty="0" smtClean="0"/>
              <a:t>All, annotated (default) none.</a:t>
            </a:r>
          </a:p>
          <a:p>
            <a:pPr lvl="1"/>
            <a:endParaRPr lang="en-US" dirty="0" smtClean="0"/>
          </a:p>
          <a:p>
            <a:pPr marL="0" lvl="1" indent="0"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&lt;beans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xmlns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="http://xmlns.jcp.org/xml/ns/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javaee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marL="0" lvl="1" indent="0"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xmlns:xsi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="http://www.w3.org/2001/XMLSchema-instance"</a:t>
            </a:r>
          </a:p>
          <a:p>
            <a:pPr marL="0" lvl="1" indent="0"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xsi:schemaLocation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="http://xmlns.jcp.org/xml/ns/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javaee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US" sz="14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http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://xmlns.jcp.org/xml/ns/javaee/beans_1_1.xsd"</a:t>
            </a:r>
          </a:p>
          <a:p>
            <a:pPr marL="0" lvl="1" indent="0"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version="1.1" </a:t>
            </a:r>
            <a:r>
              <a:rPr lang="en-US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bean-discovery-mode="all"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0" lvl="1" indent="0"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&lt;/beans&gt;</a:t>
            </a:r>
            <a:endParaRPr lang="en-US" sz="14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Must either be in</a:t>
            </a:r>
          </a:p>
          <a:p>
            <a:pPr lvl="2"/>
            <a:r>
              <a:rPr lang="en-US" dirty="0" smtClean="0"/>
              <a:t>(wars) </a:t>
            </a:r>
            <a:r>
              <a:rPr lang="en-US" i="1" dirty="0" smtClean="0"/>
              <a:t>WEB-INF or WEB-INF/classes/META-INF</a:t>
            </a:r>
          </a:p>
          <a:p>
            <a:pPr lvl="2"/>
            <a:r>
              <a:rPr lang="en-US" dirty="0" smtClean="0"/>
              <a:t>(jars) </a:t>
            </a:r>
            <a:r>
              <a:rPr lang="en-US" i="1" dirty="0" smtClean="0"/>
              <a:t>META-INF</a:t>
            </a:r>
          </a:p>
          <a:p>
            <a:pPr marL="0" lvl="1" indent="0">
              <a:buNone/>
            </a:pPr>
            <a:endParaRPr lang="en-US" dirty="0"/>
          </a:p>
          <a:p>
            <a:pPr marL="0" lvl="1" indent="0">
              <a:buNone/>
            </a:pPr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</a:t>
            </a:r>
            <a:r>
              <a:rPr lang="en-GB" dirty="0" smtClean="0"/>
              <a:t>eans.xml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40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674577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Java Persistence Architecture (JPA)</a:t>
            </a:r>
            <a:endParaRPr lang="en-GB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 smtClean="0"/>
              <a:t>Working with the database</a:t>
            </a:r>
            <a:endParaRPr lang="en-GB" dirty="0"/>
          </a:p>
        </p:txBody>
      </p:sp>
      <p:pic>
        <p:nvPicPr>
          <p:cNvPr id="17412" name="Picture 4" descr="Image result for databas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8304" y="4941168"/>
            <a:ext cx="1656888" cy="1835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8312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Intro.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Java Persistence Architecture – Big Picture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42</a:t>
            </a:fld>
            <a:endParaRPr lang="de-CH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017" y="2852936"/>
            <a:ext cx="7213964" cy="3174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977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Intro</a:t>
            </a:r>
          </a:p>
          <a:p>
            <a:pPr lvl="1"/>
            <a:r>
              <a:rPr lang="en-US" dirty="0" smtClean="0"/>
              <a:t>ORM</a:t>
            </a:r>
          </a:p>
          <a:p>
            <a:pPr lvl="1"/>
            <a:r>
              <a:rPr lang="en-US" dirty="0" smtClean="0"/>
              <a:t>Entities</a:t>
            </a:r>
          </a:p>
          <a:p>
            <a:pPr lvl="1"/>
            <a:r>
              <a:rPr lang="en-US" dirty="0" smtClean="0"/>
              <a:t>Persistence Unit, Persistence Context Entity Manager</a:t>
            </a:r>
          </a:p>
          <a:p>
            <a:pPr lvl="1"/>
            <a:r>
              <a:rPr lang="en-US" dirty="0" smtClean="0"/>
              <a:t>Hibernate Session</a:t>
            </a:r>
          </a:p>
          <a:p>
            <a:pPr marL="0" lvl="1" indent="0">
              <a:buNone/>
            </a:pPr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Java Persistent Architecture (JPA)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43</a:t>
            </a:fld>
            <a:endParaRPr lang="de-CH" dirty="0"/>
          </a:p>
        </p:txBody>
      </p:sp>
      <p:pic>
        <p:nvPicPr>
          <p:cNvPr id="13314" name="Picture 2" descr="Image result for hibernate 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8624" y="3789040"/>
            <a:ext cx="6597676" cy="1831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7797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Used to map between RDBMs and OO.</a:t>
            </a:r>
          </a:p>
          <a:p>
            <a:pPr lvl="1"/>
            <a:r>
              <a:rPr lang="en-US" dirty="0" smtClean="0"/>
              <a:t>Abstracts away from relational model.</a:t>
            </a:r>
          </a:p>
          <a:p>
            <a:pPr lvl="1"/>
            <a:r>
              <a:rPr lang="en-US" dirty="0" smtClean="0"/>
              <a:t>Database independency.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marL="0" lvl="1" indent="0">
              <a:buNone/>
            </a:pPr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Object Relational Mapping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44</a:t>
            </a:fld>
            <a:endParaRPr lang="de-CH" dirty="0"/>
          </a:p>
        </p:txBody>
      </p:sp>
      <p:pic>
        <p:nvPicPr>
          <p:cNvPr id="12290" name="Picture 2" descr="Image result for object relational mappi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2780928"/>
            <a:ext cx="4610100" cy="3086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4497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Objects which live in memory = object.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Object which map to a relational database, live in memory and may be persisted = </a:t>
            </a:r>
            <a:r>
              <a:rPr lang="en-US" b="1" dirty="0" smtClean="0"/>
              <a:t>Entity.</a:t>
            </a:r>
          </a:p>
          <a:p>
            <a:pPr lvl="1"/>
            <a:endParaRPr lang="en-US" b="1" dirty="0"/>
          </a:p>
          <a:p>
            <a:pPr lvl="1"/>
            <a:r>
              <a:rPr lang="en-US" dirty="0"/>
              <a:t>T</a:t>
            </a:r>
            <a:r>
              <a:rPr lang="en-US" dirty="0" smtClean="0"/>
              <a:t>ypically represented as beans.</a:t>
            </a:r>
          </a:p>
          <a:p>
            <a:pPr lvl="1"/>
            <a:endParaRPr lang="en-US" dirty="0"/>
          </a:p>
          <a:p>
            <a:r>
              <a:rPr lang="en-GB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GB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Entity 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public class Book implements Serializable {</a:t>
            </a:r>
          </a:p>
          <a:p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GB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 @</a:t>
            </a:r>
            <a:r>
              <a:rPr lang="en-GB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GeneratedValue</a:t>
            </a:r>
            <a:r>
              <a:rPr lang="en-GB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private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Long id;</a:t>
            </a:r>
          </a:p>
          <a:p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private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String title;</a:t>
            </a:r>
          </a:p>
          <a:p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public Book() {}</a:t>
            </a:r>
          </a:p>
          <a:p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// getters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, setters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Entities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45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468063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@Entity</a:t>
            </a:r>
          </a:p>
          <a:p>
            <a:r>
              <a:rPr lang="en-US" sz="1800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@Table(name=“Books”)</a:t>
            </a:r>
            <a:endParaRPr lang="en-GB" sz="18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public class Book implements 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Serializable {</a:t>
            </a: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800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@</a:t>
            </a:r>
            <a:r>
              <a:rPr lang="en-GB" sz="1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 @</a:t>
            </a:r>
            <a:r>
              <a:rPr lang="en-GB" sz="18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GeneratedValue</a:t>
            </a:r>
            <a:endParaRPr lang="en-GB" sz="18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private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Long id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800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@Column(name=“</a:t>
            </a:r>
            <a:r>
              <a:rPr lang="en-GB" sz="1800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book_title</a:t>
            </a:r>
            <a:r>
              <a:rPr lang="en-GB" sz="1800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”)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private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String title;</a:t>
            </a:r>
          </a:p>
          <a:p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private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String description;</a:t>
            </a:r>
          </a:p>
          <a:p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public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Book() 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{}</a:t>
            </a: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// getters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, setters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Entities and ORM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46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208538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None static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None transient (keyword or @Transient)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Primitive, String, </a:t>
            </a:r>
            <a:r>
              <a:rPr lang="en-US" dirty="0" err="1" smtClean="0"/>
              <a:t>BigInteger</a:t>
            </a:r>
            <a:r>
              <a:rPr lang="en-US" dirty="0" smtClean="0"/>
              <a:t>, </a:t>
            </a:r>
            <a:r>
              <a:rPr lang="en-US" dirty="0" err="1" smtClean="0"/>
              <a:t>BigDecimal</a:t>
            </a:r>
            <a:r>
              <a:rPr lang="en-US" dirty="0" smtClean="0"/>
              <a:t>, </a:t>
            </a:r>
            <a:r>
              <a:rPr lang="en-US" dirty="0" err="1" smtClean="0"/>
              <a:t>java.util.Date</a:t>
            </a:r>
            <a:r>
              <a:rPr lang="en-US" dirty="0" smtClean="0"/>
              <a:t> (*), </a:t>
            </a:r>
            <a:r>
              <a:rPr lang="en-US" dirty="0" err="1" smtClean="0"/>
              <a:t>java.sql.Date</a:t>
            </a:r>
            <a:r>
              <a:rPr lang="en-US" dirty="0" smtClean="0"/>
              <a:t>(*), </a:t>
            </a:r>
            <a:r>
              <a:rPr lang="en-US" dirty="0" err="1" smtClean="0"/>
              <a:t>java.sql.Time</a:t>
            </a:r>
            <a:r>
              <a:rPr lang="en-US" dirty="0" smtClean="0"/>
              <a:t>, </a:t>
            </a:r>
            <a:r>
              <a:rPr lang="en-US" dirty="0" err="1" smtClean="0"/>
              <a:t>java.sql.Timestamp</a:t>
            </a:r>
            <a:r>
              <a:rPr lang="en-US" dirty="0" smtClean="0"/>
              <a:t>, byte[], Byte[], char[], </a:t>
            </a:r>
            <a:r>
              <a:rPr lang="en-US" dirty="0" err="1" smtClean="0"/>
              <a:t>Characer</a:t>
            </a:r>
            <a:r>
              <a:rPr lang="en-US" dirty="0" smtClean="0"/>
              <a:t>[], </a:t>
            </a:r>
            <a:r>
              <a:rPr lang="en-US" dirty="0" err="1" smtClean="0"/>
              <a:t>enums</a:t>
            </a:r>
            <a:r>
              <a:rPr lang="en-US" dirty="0" smtClean="0"/>
              <a:t> and other serializable types.</a:t>
            </a:r>
          </a:p>
          <a:p>
            <a:pPr lvl="1"/>
            <a:endParaRPr lang="en-US" dirty="0"/>
          </a:p>
          <a:p>
            <a:pPr lvl="2"/>
            <a:r>
              <a:rPr lang="en-US" dirty="0" smtClean="0"/>
              <a:t>(*) = Better to use </a:t>
            </a:r>
            <a:r>
              <a:rPr lang="en-US" dirty="0" err="1" smtClean="0"/>
              <a:t>java.time.LocalDate</a:t>
            </a:r>
            <a:r>
              <a:rPr lang="en-US" dirty="0" smtClean="0"/>
              <a:t>, </a:t>
            </a:r>
            <a:r>
              <a:rPr lang="en-US" dirty="0" err="1" smtClean="0"/>
              <a:t>LocalTime</a:t>
            </a:r>
            <a:r>
              <a:rPr lang="en-US" dirty="0" smtClean="0"/>
              <a:t> and </a:t>
            </a:r>
            <a:r>
              <a:rPr lang="en-US" dirty="0" err="1" smtClean="0"/>
              <a:t>LocalDateTime</a:t>
            </a:r>
            <a:r>
              <a:rPr lang="en-US" dirty="0" smtClean="0"/>
              <a:t>.</a:t>
            </a:r>
          </a:p>
          <a:p>
            <a:pPr lvl="2"/>
            <a:endParaRPr lang="en-US" dirty="0"/>
          </a:p>
          <a:p>
            <a:pPr lvl="1"/>
            <a:r>
              <a:rPr lang="en-US" dirty="0" smtClean="0"/>
              <a:t>JDBC will map Java primitives to relational data types, but the rules of these mappings will vary according to database provider (and hence driver).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Persistent fields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47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298040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@</a:t>
            </a:r>
            <a:r>
              <a:rPr lang="en-US" dirty="0" err="1" smtClean="0"/>
              <a:t>OneToOne</a:t>
            </a:r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@</a:t>
            </a:r>
            <a:r>
              <a:rPr lang="en-US" dirty="0" err="1" smtClean="0"/>
              <a:t>OneToMany</a:t>
            </a:r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@</a:t>
            </a:r>
            <a:r>
              <a:rPr lang="en-US" dirty="0" err="1" smtClean="0"/>
              <a:t>ManyToOne</a:t>
            </a:r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@</a:t>
            </a:r>
            <a:r>
              <a:rPr lang="en-US" dirty="0" err="1" smtClean="0"/>
              <a:t>ManyToMany</a:t>
            </a:r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ORM - Relationship Mapping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48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138819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@</a:t>
            </a:r>
            <a:r>
              <a:rPr lang="en-US" dirty="0" err="1" smtClean="0"/>
              <a:t>MappedSuperclass</a:t>
            </a:r>
            <a:endParaRPr lang="en-US" dirty="0"/>
          </a:p>
          <a:p>
            <a:pPr lvl="2"/>
            <a:r>
              <a:rPr lang="en-US" dirty="0" smtClean="0"/>
              <a:t>Designate a none-entity super class (no direct table).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@Embeddable / @Embedded</a:t>
            </a:r>
          </a:p>
          <a:p>
            <a:pPr lvl="2"/>
            <a:r>
              <a:rPr lang="en-US" dirty="0" smtClean="0"/>
              <a:t>Embeddable is mapped to the owning entity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Others available.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ORM - Inheritance and Composition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49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712650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smtClean="0"/>
              <a:t>“It </a:t>
            </a:r>
            <a:r>
              <a:rPr lang="en-US" i="1" dirty="0"/>
              <a:t>is no way comprehensive and omits </a:t>
            </a:r>
            <a:r>
              <a:rPr lang="en-US" b="1" i="1" u="sng" dirty="0" smtClean="0"/>
              <a:t>much</a:t>
            </a:r>
            <a:r>
              <a:rPr lang="en-US" i="1" dirty="0" smtClean="0"/>
              <a:t>”</a:t>
            </a:r>
            <a:r>
              <a:rPr lang="en-US" dirty="0"/>
              <a:t/>
            </a:r>
            <a:br>
              <a:rPr lang="en-US" dirty="0"/>
            </a:b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5</a:t>
            </a:fld>
            <a:endParaRPr lang="de-CH" dirty="0"/>
          </a:p>
        </p:txBody>
      </p:sp>
      <p:pic>
        <p:nvPicPr>
          <p:cNvPr id="7170" name="Picture 2" descr="Image result for iceberg underwat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518365"/>
            <a:ext cx="8773283" cy="4934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36985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An entity is managed within a </a:t>
            </a:r>
            <a:r>
              <a:rPr lang="en-US" b="1" dirty="0" smtClean="0"/>
              <a:t>Persistence Context</a:t>
            </a:r>
            <a:r>
              <a:rPr lang="en-US" dirty="0" smtClean="0"/>
              <a:t>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Within a persistent context, the instances of an entity are managed by the </a:t>
            </a:r>
            <a:r>
              <a:rPr lang="en-US" b="1" dirty="0" smtClean="0"/>
              <a:t>Entity Manager</a:t>
            </a:r>
            <a:r>
              <a:rPr lang="en-US" dirty="0" smtClean="0"/>
              <a:t>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The </a:t>
            </a:r>
            <a:r>
              <a:rPr lang="en-US" b="1" dirty="0" smtClean="0"/>
              <a:t>Entity Manager</a:t>
            </a:r>
            <a:r>
              <a:rPr lang="en-US" dirty="0" smtClean="0"/>
              <a:t> manages the state and life cycle of the entities in addition to creating, querying, updating and deleting the entity instances.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The Entity Manager together with the configuration of the connection to the database is packages as the </a:t>
            </a:r>
            <a:r>
              <a:rPr lang="en-US" b="1" dirty="0" smtClean="0"/>
              <a:t>Persistence Unit</a:t>
            </a:r>
            <a:r>
              <a:rPr lang="en-US" dirty="0" smtClean="0"/>
              <a:t>.</a:t>
            </a:r>
          </a:p>
          <a:p>
            <a:pPr marL="0" lvl="1" indent="0">
              <a:buNone/>
            </a:pPr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Persistence Unit, Persistence Context </a:t>
            </a:r>
            <a:r>
              <a:rPr lang="en-US" dirty="0" smtClean="0"/>
              <a:t>and Entity </a:t>
            </a:r>
            <a:r>
              <a:rPr lang="en-US" dirty="0"/>
              <a:t>Manager</a:t>
            </a:r>
            <a:br>
              <a:rPr lang="en-US" dirty="0"/>
            </a:b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50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114180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Persistence Unit, Persistence Context and Entity Manager</a:t>
            </a:r>
            <a:br>
              <a:rPr lang="en-US" dirty="0"/>
            </a:b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51</a:t>
            </a:fld>
            <a:endParaRPr lang="de-CH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5025" y="2170112"/>
            <a:ext cx="4933950" cy="356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486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Defines one or more </a:t>
            </a:r>
            <a:r>
              <a:rPr lang="en-US" b="1" dirty="0" smtClean="0"/>
              <a:t>Persistence Units</a:t>
            </a:r>
            <a:r>
              <a:rPr lang="en-US" dirty="0" smtClean="0"/>
              <a:t>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A Persistence Unit may define:</a:t>
            </a:r>
          </a:p>
          <a:p>
            <a:pPr lvl="1"/>
            <a:r>
              <a:rPr lang="en-US" dirty="0" smtClean="0"/>
              <a:t>Transaction handling</a:t>
            </a:r>
          </a:p>
          <a:p>
            <a:pPr lvl="1"/>
            <a:r>
              <a:rPr lang="en-US" dirty="0" err="1" smtClean="0"/>
              <a:t>Datasource</a:t>
            </a:r>
            <a:r>
              <a:rPr lang="en-US" dirty="0" smtClean="0"/>
              <a:t> / provider</a:t>
            </a:r>
          </a:p>
          <a:p>
            <a:pPr lvl="1"/>
            <a:r>
              <a:rPr lang="en-US" dirty="0" smtClean="0"/>
              <a:t>Standard and vendor specific properties</a:t>
            </a:r>
          </a:p>
          <a:p>
            <a:pPr lvl="2"/>
            <a:r>
              <a:rPr lang="en-US" dirty="0" err="1" smtClean="0"/>
              <a:t>javax.persistence.jdbc.driver</a:t>
            </a:r>
            <a:endParaRPr lang="en-US" dirty="0" smtClean="0"/>
          </a:p>
          <a:p>
            <a:pPr lvl="2"/>
            <a:r>
              <a:rPr lang="en-US" dirty="0" smtClean="0"/>
              <a:t>javax.persistence.jdbc.url</a:t>
            </a:r>
          </a:p>
          <a:p>
            <a:pPr lvl="2"/>
            <a:r>
              <a:rPr lang="en-US" dirty="0" err="1" smtClean="0"/>
              <a:t>javax.persistence.jdbc.user</a:t>
            </a:r>
            <a:endParaRPr lang="en-US" dirty="0"/>
          </a:p>
          <a:p>
            <a:pPr lvl="2"/>
            <a:r>
              <a:rPr lang="en-US" dirty="0" err="1" smtClean="0"/>
              <a:t>javax.persistence.jdbc.password</a:t>
            </a:r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persistence.xml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52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843893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Main interface for working with the database.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Used for all CRUD operations.</a:t>
            </a:r>
          </a:p>
          <a:p>
            <a:pPr lvl="2"/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persist()</a:t>
            </a:r>
          </a:p>
          <a:p>
            <a:pPr lvl="2"/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find()</a:t>
            </a:r>
          </a:p>
          <a:p>
            <a:pPr lvl="2"/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merge()</a:t>
            </a:r>
          </a:p>
          <a:p>
            <a:pPr lvl="2"/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remove()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Obtained from “the container”.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CRUD</a:t>
            </a:r>
          </a:p>
          <a:p>
            <a:pPr lvl="2"/>
            <a:r>
              <a:rPr lang="en-US" dirty="0"/>
              <a:t>Java Persistence Query Language (JPQL) / Hibernate Query Language (HQL</a:t>
            </a:r>
            <a:r>
              <a:rPr lang="en-US" dirty="0" smtClean="0"/>
              <a:t>)</a:t>
            </a:r>
            <a:endParaRPr lang="en-US" dirty="0"/>
          </a:p>
          <a:p>
            <a:pPr lvl="2"/>
            <a:r>
              <a:rPr lang="en-US" dirty="0" smtClean="0"/>
              <a:t>Criteria API (OO queries)</a:t>
            </a:r>
            <a:endParaRPr lang="en-US" dirty="0"/>
          </a:p>
          <a:p>
            <a:pPr lvl="2"/>
            <a:r>
              <a:rPr lang="en-US" dirty="0" smtClean="0"/>
              <a:t>Native SQL</a:t>
            </a:r>
          </a:p>
          <a:p>
            <a:pPr lvl="2"/>
            <a:endParaRPr lang="en-US" dirty="0"/>
          </a:p>
          <a:p>
            <a:pPr lvl="1"/>
            <a:r>
              <a:rPr lang="en-US" dirty="0" smtClean="0"/>
              <a:t>Provides a first level cache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Entity </a:t>
            </a:r>
            <a:r>
              <a:rPr lang="en-US" dirty="0"/>
              <a:t>Manager</a:t>
            </a:r>
            <a:br>
              <a:rPr lang="en-US" dirty="0"/>
            </a:b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53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070917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Named (static)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JPQL / HQL</a:t>
            </a:r>
          </a:p>
          <a:p>
            <a:pPr lvl="2"/>
            <a:r>
              <a:rPr lang="en-US" dirty="0" smtClean="0"/>
              <a:t>Hybrid SQL / OO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Criteria API</a:t>
            </a:r>
          </a:p>
          <a:p>
            <a:pPr lvl="2"/>
            <a:r>
              <a:rPr lang="en-US" dirty="0" smtClean="0"/>
              <a:t>OO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Native</a:t>
            </a:r>
          </a:p>
          <a:p>
            <a:pPr lvl="2"/>
            <a:r>
              <a:rPr lang="en-US" dirty="0" smtClean="0"/>
              <a:t>SQL instead of JPQL</a:t>
            </a:r>
            <a:r>
              <a:rPr lang="en-US" dirty="0"/>
              <a:t> </a:t>
            </a:r>
            <a:r>
              <a:rPr lang="en-US" dirty="0" smtClean="0"/>
              <a:t>/ HQL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Stored procedures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Queries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54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87911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Entity Lifecycle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55</a:t>
            </a:fld>
            <a:endParaRPr lang="de-CH" dirty="0"/>
          </a:p>
        </p:txBody>
      </p:sp>
      <p:pic>
        <p:nvPicPr>
          <p:cNvPr id="5122" name="Picture 2" descr="Image result for jpa entity lifecycl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612" y="1970086"/>
            <a:ext cx="7724775" cy="3962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1309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Enterprise Java Beans (EJB)</a:t>
            </a:r>
            <a:endParaRPr lang="en-GB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 smtClean="0"/>
              <a:t>Your business logic</a:t>
            </a:r>
            <a:endParaRPr lang="en-GB" dirty="0"/>
          </a:p>
        </p:txBody>
      </p:sp>
      <p:pic>
        <p:nvPicPr>
          <p:cNvPr id="1026" name="Picture 2" descr="Image result for cog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4181084"/>
            <a:ext cx="4214641" cy="2682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5835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Intro.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Enterprise Java Beans – Big Picture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57</a:t>
            </a:fld>
            <a:endParaRPr lang="de-CH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017" y="2846722"/>
            <a:ext cx="7213964" cy="3174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863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Java Beans</a:t>
            </a:r>
          </a:p>
          <a:p>
            <a:pPr lvl="1"/>
            <a:r>
              <a:rPr lang="en-US" dirty="0" smtClean="0"/>
              <a:t>Enterprise Java Beans</a:t>
            </a:r>
          </a:p>
          <a:p>
            <a:pPr lvl="1"/>
            <a:r>
              <a:rPr lang="en-US" dirty="0" smtClean="0"/>
              <a:t>EJB Types</a:t>
            </a:r>
          </a:p>
          <a:p>
            <a:pPr lvl="1"/>
            <a:r>
              <a:rPr lang="en-US" dirty="0" smtClean="0"/>
              <a:t>EJB Services</a:t>
            </a:r>
          </a:p>
          <a:p>
            <a:pPr lvl="1"/>
            <a:r>
              <a:rPr lang="en-US" dirty="0" smtClean="0"/>
              <a:t>EJB Views</a:t>
            </a:r>
          </a:p>
          <a:p>
            <a:pPr lvl="1"/>
            <a:r>
              <a:rPr lang="en-US" dirty="0" smtClean="0"/>
              <a:t>Concurrency</a:t>
            </a:r>
          </a:p>
          <a:p>
            <a:pPr lvl="1"/>
            <a:r>
              <a:rPr lang="en-US" dirty="0" smtClean="0"/>
              <a:t>Lifecycle</a:t>
            </a:r>
          </a:p>
          <a:p>
            <a:pPr lvl="1"/>
            <a:r>
              <a:rPr lang="en-US" dirty="0" smtClean="0"/>
              <a:t>Java Naming Directory Service</a:t>
            </a:r>
          </a:p>
          <a:p>
            <a:pPr lvl="1"/>
            <a:r>
              <a:rPr lang="en-US" dirty="0" smtClean="0"/>
              <a:t>JNDI Naming</a:t>
            </a:r>
          </a:p>
          <a:p>
            <a:pPr marL="0" lvl="1" indent="0">
              <a:buNone/>
            </a:pPr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Enterprise Java Beans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58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957398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0" dirty="0"/>
              <a:t>In computing based on the </a:t>
            </a:r>
            <a:r>
              <a:rPr lang="en-US" dirty="0"/>
              <a:t>Java</a:t>
            </a:r>
            <a:r>
              <a:rPr lang="en-US" b="0" dirty="0"/>
              <a:t> Platform, JavaBeans are classes that encapsulate many objects into a single object (the </a:t>
            </a:r>
            <a:r>
              <a:rPr lang="en-US" dirty="0"/>
              <a:t>bean</a:t>
            </a:r>
            <a:r>
              <a:rPr lang="en-US" b="0" dirty="0"/>
              <a:t>). They are serializable, have a zero-argument constructor, and allow access to properties using getter and setter methods.</a:t>
            </a:r>
          </a:p>
          <a:p>
            <a:endParaRPr lang="en-US" b="0" dirty="0" smtClean="0">
              <a:hlinkClick r:id="rId3"/>
            </a:endParaRPr>
          </a:p>
          <a:p>
            <a:r>
              <a:rPr lang="en-US" b="0" dirty="0" smtClean="0">
                <a:hlinkClick r:id="rId3"/>
              </a:rPr>
              <a:t>JavaBeans </a:t>
            </a:r>
            <a:r>
              <a:rPr lang="en-US" b="0" dirty="0">
                <a:hlinkClick r:id="rId3"/>
              </a:rPr>
              <a:t>- Wikipedia</a:t>
            </a:r>
            <a:endParaRPr lang="en-US" b="0" dirty="0"/>
          </a:p>
          <a:p>
            <a:r>
              <a:rPr lang="en-US" b="0" dirty="0"/>
              <a:t>https://en.wikipedia.org/wiki/</a:t>
            </a:r>
            <a:r>
              <a:rPr lang="en-US" dirty="0"/>
              <a:t>JavaBeans</a:t>
            </a:r>
            <a:endParaRPr lang="en-US" b="0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 Beans ?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59</a:t>
            </a:fld>
            <a:endParaRPr lang="de-CH" dirty="0"/>
          </a:p>
        </p:txBody>
      </p:sp>
      <p:pic>
        <p:nvPicPr>
          <p:cNvPr id="16386" name="Picture 2" descr="Image result for java bean enterpris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192" y="4077072"/>
            <a:ext cx="2247900" cy="2038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0538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What is Java Enterprise Edition (</a:t>
            </a:r>
            <a:r>
              <a:rPr lang="en-GB" dirty="0" err="1" smtClean="0"/>
              <a:t>JavaEE</a:t>
            </a:r>
            <a:r>
              <a:rPr lang="en-GB" dirty="0" smtClean="0"/>
              <a:t>)?</a:t>
            </a:r>
            <a:endParaRPr lang="en-GB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 smtClean="0"/>
              <a:t>Huh?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46979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Building block.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Easy defined and </a:t>
            </a:r>
            <a:r>
              <a:rPr lang="en-US" dirty="0" err="1" smtClean="0"/>
              <a:t>standarised</a:t>
            </a:r>
            <a:r>
              <a:rPr lang="en-US" dirty="0" smtClean="0"/>
              <a:t> interface.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Easy to work with.  Nothing too tricky…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 Bean == Component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60</a:t>
            </a:fld>
            <a:endParaRPr lang="de-CH" dirty="0"/>
          </a:p>
        </p:txBody>
      </p:sp>
      <p:pic>
        <p:nvPicPr>
          <p:cNvPr id="2050" name="Picture 2" descr="Image result for component le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9544" y="4077072"/>
            <a:ext cx="3048000" cy="206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6257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mage resul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1081" y="1592796"/>
            <a:ext cx="4239471" cy="5652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EJBs are server-side components which encapsulate business logic.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EJB == Component++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A bean with all the trimmings </a:t>
            </a:r>
            <a:r>
              <a:rPr lang="en-US" i="1" dirty="0" smtClean="0"/>
              <a:t>expected</a:t>
            </a:r>
            <a:r>
              <a:rPr lang="en-US" dirty="0" smtClean="0"/>
              <a:t> in an “enterprise”.</a:t>
            </a:r>
          </a:p>
          <a:p>
            <a:pPr lvl="2"/>
            <a:r>
              <a:rPr lang="en-US" dirty="0" smtClean="0"/>
              <a:t>Transactions</a:t>
            </a:r>
          </a:p>
          <a:p>
            <a:pPr lvl="2"/>
            <a:r>
              <a:rPr lang="en-US" dirty="0" smtClean="0"/>
              <a:t>Concurrency</a:t>
            </a:r>
          </a:p>
          <a:p>
            <a:pPr lvl="2"/>
            <a:r>
              <a:rPr lang="en-US" dirty="0" smtClean="0"/>
              <a:t>DI</a:t>
            </a:r>
          </a:p>
          <a:p>
            <a:pPr lvl="2"/>
            <a:r>
              <a:rPr lang="en-US" dirty="0" smtClean="0"/>
              <a:t>State Management</a:t>
            </a:r>
          </a:p>
          <a:p>
            <a:pPr lvl="2"/>
            <a:r>
              <a:rPr lang="en-US" dirty="0" smtClean="0"/>
              <a:t>Pooling</a:t>
            </a:r>
          </a:p>
          <a:p>
            <a:pPr lvl="2"/>
            <a:r>
              <a:rPr lang="en-US" dirty="0" smtClean="0"/>
              <a:t>Lifecycle</a:t>
            </a:r>
          </a:p>
          <a:p>
            <a:pPr lvl="2"/>
            <a:r>
              <a:rPr lang="en-US" dirty="0" smtClean="0"/>
              <a:t>Remote connections</a:t>
            </a:r>
          </a:p>
          <a:p>
            <a:pPr lvl="2"/>
            <a:r>
              <a:rPr lang="en-US" dirty="0" smtClean="0"/>
              <a:t>Messaging</a:t>
            </a:r>
          </a:p>
          <a:p>
            <a:pPr lvl="2"/>
            <a:r>
              <a:rPr lang="en-US" dirty="0" smtClean="0"/>
              <a:t>Security</a:t>
            </a:r>
          </a:p>
          <a:p>
            <a:pPr lvl="2"/>
            <a:r>
              <a:rPr lang="en-US" dirty="0" smtClean="0"/>
              <a:t>AOP</a:t>
            </a:r>
          </a:p>
          <a:p>
            <a:pPr lvl="2"/>
            <a:r>
              <a:rPr lang="en-US" dirty="0" smtClean="0"/>
              <a:t>JNDI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Enterprise Java Beans ?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61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438896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Let me repeat that….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DI</a:t>
            </a:r>
          </a:p>
          <a:p>
            <a:pPr lvl="1"/>
            <a:r>
              <a:rPr lang="en-US" dirty="0" smtClean="0"/>
              <a:t>Lifecycle</a:t>
            </a:r>
          </a:p>
          <a:p>
            <a:pPr lvl="1"/>
            <a:r>
              <a:rPr lang="en-US" dirty="0" smtClean="0"/>
              <a:t>Remote Communication</a:t>
            </a:r>
          </a:p>
          <a:p>
            <a:pPr lvl="1"/>
            <a:r>
              <a:rPr lang="en-US" dirty="0" smtClean="0"/>
              <a:t>Pooling</a:t>
            </a:r>
          </a:p>
          <a:p>
            <a:pPr lvl="1"/>
            <a:r>
              <a:rPr lang="en-US" dirty="0" smtClean="0"/>
              <a:t>AOP (Interceptors)</a:t>
            </a:r>
          </a:p>
          <a:p>
            <a:pPr lvl="1"/>
            <a:r>
              <a:rPr lang="en-US" dirty="0"/>
              <a:t>Concurrency</a:t>
            </a:r>
            <a:endParaRPr lang="en-US" dirty="0" smtClean="0"/>
          </a:p>
          <a:p>
            <a:pPr lvl="1"/>
            <a:r>
              <a:rPr lang="en-US" dirty="0" err="1" smtClean="0"/>
              <a:t>Tx</a:t>
            </a:r>
            <a:endParaRPr lang="en-US" dirty="0" smtClean="0"/>
          </a:p>
          <a:p>
            <a:pPr lvl="1"/>
            <a:r>
              <a:rPr lang="en-US" dirty="0" smtClean="0"/>
              <a:t>Security</a:t>
            </a:r>
          </a:p>
          <a:p>
            <a:pPr lvl="1"/>
            <a:r>
              <a:rPr lang="en-US" dirty="0" smtClean="0"/>
              <a:t>Messaging</a:t>
            </a:r>
          </a:p>
          <a:p>
            <a:pPr lvl="1"/>
            <a:r>
              <a:rPr lang="en-US" dirty="0" smtClean="0"/>
              <a:t>JNDI</a:t>
            </a:r>
            <a:endParaRPr lang="en-US" dirty="0"/>
          </a:p>
          <a:p>
            <a:pPr marL="0" lvl="1" indent="0">
              <a:buNone/>
            </a:pPr>
            <a:endParaRPr lang="en-US" dirty="0"/>
          </a:p>
          <a:p>
            <a:pPr marL="0" lvl="1" indent="0">
              <a:buNone/>
            </a:pPr>
            <a:endParaRPr lang="en-US" dirty="0"/>
          </a:p>
          <a:p>
            <a:pPr lvl="1"/>
            <a:r>
              <a:rPr lang="en-US" dirty="0" smtClean="0"/>
              <a:t>Some overlap with CDI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EJB Services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62</a:t>
            </a:fld>
            <a:endParaRPr lang="de-CH" dirty="0"/>
          </a:p>
        </p:txBody>
      </p:sp>
      <p:pic>
        <p:nvPicPr>
          <p:cNvPr id="4100" name="Picture 4" descr="Image resul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7472" y="2204864"/>
            <a:ext cx="4698828" cy="2631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0514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sz="1800" dirty="0" smtClean="0"/>
              <a:t>Session Beans</a:t>
            </a:r>
          </a:p>
          <a:p>
            <a:pPr lvl="2"/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@Stateless</a:t>
            </a:r>
          </a:p>
          <a:p>
            <a:pPr lvl="3"/>
            <a:r>
              <a:rPr lang="en-US" dirty="0" smtClean="0"/>
              <a:t>Can </a:t>
            </a:r>
            <a:r>
              <a:rPr lang="en-US" dirty="0"/>
              <a:t>be used by any request.  </a:t>
            </a:r>
            <a:endParaRPr lang="en-US" dirty="0" smtClean="0"/>
          </a:p>
          <a:p>
            <a:pPr lvl="3"/>
            <a:r>
              <a:rPr lang="en-US" dirty="0" smtClean="0"/>
              <a:t>Pooled.</a:t>
            </a:r>
            <a:endParaRPr lang="en-US" dirty="0"/>
          </a:p>
          <a:p>
            <a:pPr lvl="2"/>
            <a:endParaRPr lang="en-US" dirty="0"/>
          </a:p>
          <a:p>
            <a:pPr lvl="2"/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Stateful</a:t>
            </a:r>
            <a:endParaRPr lang="en-US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/>
            <a:r>
              <a:rPr lang="en-US" dirty="0"/>
              <a:t>Holds conversational </a:t>
            </a:r>
            <a:r>
              <a:rPr lang="en-US" dirty="0" smtClean="0"/>
              <a:t>state, involves passivation.</a:t>
            </a:r>
          </a:p>
          <a:p>
            <a:pPr lvl="2"/>
            <a:endParaRPr lang="en-US" dirty="0"/>
          </a:p>
          <a:p>
            <a:pPr lvl="2"/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@Singleton</a:t>
            </a:r>
          </a:p>
          <a:p>
            <a:pPr lvl="3"/>
            <a:r>
              <a:rPr lang="en-US" dirty="0"/>
              <a:t>One per application instance</a:t>
            </a:r>
            <a:r>
              <a:rPr lang="en-US" dirty="0" smtClean="0"/>
              <a:t>.</a:t>
            </a:r>
          </a:p>
          <a:p>
            <a:pPr lvl="3"/>
            <a:r>
              <a:rPr lang="en-US" dirty="0" smtClean="0"/>
              <a:t>Often used with </a:t>
            </a:r>
            <a:r>
              <a:rPr lang="en-US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@Startup</a:t>
            </a:r>
            <a:endParaRPr lang="en-US" b="1" dirty="0"/>
          </a:p>
          <a:p>
            <a:pPr lvl="1"/>
            <a:endParaRPr lang="en-US" sz="1800" dirty="0" smtClean="0"/>
          </a:p>
          <a:p>
            <a:pPr lvl="1"/>
            <a:r>
              <a:rPr lang="en-US" sz="1800" dirty="0" smtClean="0"/>
              <a:t>Message Driven Beans</a:t>
            </a:r>
          </a:p>
          <a:p>
            <a:pPr lvl="2"/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MessageDrivenBean</a:t>
            </a:r>
            <a:endParaRPr lang="en-US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/>
            <a:r>
              <a:rPr lang="en-US" dirty="0"/>
              <a:t>Used to implement Messaging (more later).</a:t>
            </a:r>
          </a:p>
          <a:p>
            <a:pPr lvl="1"/>
            <a:endParaRPr lang="en-US" sz="1800" dirty="0" smtClean="0"/>
          </a:p>
          <a:p>
            <a:pPr lvl="1"/>
            <a:r>
              <a:rPr lang="en-US" sz="1800" dirty="0" smtClean="0"/>
              <a:t>Entity Beans</a:t>
            </a:r>
          </a:p>
          <a:p>
            <a:pPr lvl="2"/>
            <a:r>
              <a:rPr lang="en-US" dirty="0" smtClean="0"/>
              <a:t>Obsolete, use JPA instead.</a:t>
            </a:r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EJB Bean Types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63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199837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Local </a:t>
            </a:r>
            <a:r>
              <a:rPr lang="en-US" b="1" dirty="0" smtClean="0">
                <a:solidFill>
                  <a:srgbClr val="FF0000"/>
                </a:solidFill>
              </a:rPr>
              <a:t>(</a:t>
            </a:r>
            <a:r>
              <a:rPr lang="en-US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@Local</a:t>
            </a:r>
            <a:r>
              <a:rPr lang="en-US" dirty="0" smtClean="0"/>
              <a:t>)</a:t>
            </a:r>
          </a:p>
          <a:p>
            <a:pPr lvl="2"/>
            <a:r>
              <a:rPr lang="en-US" dirty="0"/>
              <a:t>EJB and client are within a single VM</a:t>
            </a:r>
            <a:r>
              <a:rPr lang="en-US" dirty="0" smtClean="0"/>
              <a:t>.</a:t>
            </a:r>
          </a:p>
          <a:p>
            <a:pPr lvl="2"/>
            <a:r>
              <a:rPr lang="en-US" dirty="0" smtClean="0"/>
              <a:t>Method parameters are </a:t>
            </a:r>
            <a:r>
              <a:rPr lang="en-US" i="1" dirty="0" smtClean="0"/>
              <a:t>passed by reference </a:t>
            </a:r>
            <a:r>
              <a:rPr lang="en-US" dirty="0" smtClean="0"/>
              <a:t>from client to bean.</a:t>
            </a:r>
          </a:p>
          <a:p>
            <a:pPr marL="270000" lvl="2" indent="0">
              <a:buNone/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@Local public interface Foo {</a:t>
            </a:r>
          </a:p>
          <a:p>
            <a:pPr marL="270000" lvl="2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//...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70000" lvl="2" indent="0">
              <a:buNone/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No-Interface (</a:t>
            </a:r>
            <a:r>
              <a:rPr lang="en-US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b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LocalBean</a:t>
            </a:r>
            <a:r>
              <a:rPr lang="en-US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/>
              <a:t>or just simply implementing no interface)</a:t>
            </a:r>
          </a:p>
          <a:p>
            <a:pPr lvl="2"/>
            <a:r>
              <a:rPr lang="en-US" dirty="0" smtClean="0"/>
              <a:t>Very similar to Local.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Remote (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@Remote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EJB and client are used in a distributed environment (i.e. different VMs, across a network</a:t>
            </a:r>
            <a:r>
              <a:rPr lang="en-US" dirty="0" smtClean="0"/>
              <a:t>).</a:t>
            </a:r>
          </a:p>
          <a:p>
            <a:pPr lvl="2"/>
            <a:r>
              <a:rPr lang="en-US" dirty="0"/>
              <a:t>Method parameters are </a:t>
            </a:r>
            <a:r>
              <a:rPr lang="en-US" i="1" dirty="0"/>
              <a:t>passed by </a:t>
            </a:r>
            <a:r>
              <a:rPr lang="en-US" i="1" dirty="0" smtClean="0"/>
              <a:t>value </a:t>
            </a:r>
            <a:r>
              <a:rPr lang="en-US" dirty="0" smtClean="0"/>
              <a:t>from </a:t>
            </a:r>
            <a:r>
              <a:rPr lang="en-US" dirty="0"/>
              <a:t>client to </a:t>
            </a:r>
            <a:r>
              <a:rPr lang="en-US" dirty="0" smtClean="0"/>
              <a:t>bean (RMI and Serializable).</a:t>
            </a:r>
            <a:endParaRPr lang="en-US" dirty="0"/>
          </a:p>
          <a:p>
            <a:pPr lvl="2"/>
            <a:endParaRPr lang="en-US" dirty="0"/>
          </a:p>
          <a:p>
            <a:pPr lvl="1"/>
            <a:endParaRPr lang="en-US" dirty="0"/>
          </a:p>
          <a:p>
            <a:pPr lvl="1"/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EJB Views 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64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124335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70000" lvl="2" indent="0">
              <a:buNone/>
            </a:pPr>
            <a:r>
              <a:rPr lang="en-US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@Local </a:t>
            </a:r>
          </a:p>
          <a:p>
            <a:pPr marL="270000" lvl="2" indent="0">
              <a:buNone/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public interface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FooLocal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{ ... }</a:t>
            </a:r>
          </a:p>
          <a:p>
            <a:pPr marL="270000" lvl="2" indent="0">
              <a:buNone/>
            </a:pP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70000" lvl="2" indent="0">
              <a:buNone/>
            </a:pPr>
            <a:r>
              <a:rPr lang="en-US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@Remote </a:t>
            </a:r>
          </a:p>
          <a:p>
            <a:pPr marL="270000" lvl="2" indent="0">
              <a:buNone/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interface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FooRemote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{ ... }</a:t>
            </a:r>
          </a:p>
          <a:p>
            <a:pPr marL="270000" lvl="2" indent="0">
              <a:buNone/>
            </a:pP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70000" lvl="2" indent="0">
              <a:buNone/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@Stateless </a:t>
            </a:r>
          </a:p>
          <a:p>
            <a:pPr marL="270000" lvl="2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ublic class Foo implements </a:t>
            </a:r>
            <a:r>
              <a:rPr lang="en-US" b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FooLocal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b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FooRemote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{ ... }</a:t>
            </a:r>
          </a:p>
          <a:p>
            <a:pPr marL="270000" lvl="2" indent="0">
              <a:buNone/>
            </a:pP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70000" lvl="2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ublic class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FooClient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270000" lvl="2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@Inject private </a:t>
            </a:r>
            <a:r>
              <a:rPr lang="en-US" b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FooLocal</a:t>
            </a:r>
            <a:r>
              <a:rPr lang="en-US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localView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270000" lvl="2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@Inject private </a:t>
            </a:r>
            <a:r>
              <a:rPr lang="en-US" b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FooRemote</a:t>
            </a:r>
            <a:r>
              <a:rPr lang="en-US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remoteView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270000" lvl="2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@Inject private </a:t>
            </a:r>
            <a:r>
              <a:rPr lang="en-US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Foo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noInterfaceView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270000" lvl="2" indent="0">
              <a:buNone/>
            </a:pPr>
            <a:endParaRPr lang="en-US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70000" lvl="2" indent="0">
              <a:buNone/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// ...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70000" lvl="2" indent="0">
              <a:buNone/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270000" lvl="2" indent="0">
              <a:buNone/>
            </a:pP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dirty="0"/>
          </a:p>
          <a:p>
            <a:pPr lvl="1"/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Local and Remote Views 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65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817574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70000" lvl="2" indent="0">
              <a:buNone/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public interface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FooLocal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{ ... }</a:t>
            </a:r>
          </a:p>
          <a:p>
            <a:pPr marL="270000" lvl="2" indent="0">
              <a:buNone/>
            </a:pP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70000" lvl="2" indent="0">
              <a:buNone/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interface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FooRemote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{ ... }</a:t>
            </a:r>
          </a:p>
          <a:p>
            <a:pPr marL="270000" lvl="2" indent="0">
              <a:buNone/>
            </a:pP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70000" lvl="2" indent="0">
              <a:buNone/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@Stateless </a:t>
            </a:r>
          </a:p>
          <a:p>
            <a:pPr marL="270000" lvl="2" indent="0">
              <a:buNone/>
            </a:pPr>
            <a:r>
              <a:rPr lang="en-US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@Local(</a:t>
            </a:r>
            <a:r>
              <a:rPr lang="en-US" b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FooLocal.class</a:t>
            </a:r>
            <a:r>
              <a:rPr lang="en-US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270000" lvl="2" indent="0">
              <a:buNone/>
            </a:pPr>
            <a:r>
              <a:rPr lang="en-US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@Remote(</a:t>
            </a:r>
            <a:r>
              <a:rPr lang="en-US" b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FooRemote.class</a:t>
            </a:r>
            <a:r>
              <a:rPr lang="en-US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270000" lvl="2" indent="0">
              <a:buNone/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public class Foo implements </a:t>
            </a:r>
            <a:r>
              <a:rPr lang="en-US" b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FooLocal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b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FooRemote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{ ... }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dirty="0"/>
          </a:p>
          <a:p>
            <a:pPr marL="270000" lvl="2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FooClient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270000" lvl="2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@Inject private </a:t>
            </a:r>
            <a:r>
              <a:rPr lang="en-US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FooLocal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localView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270000" lvl="2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@Inject private </a:t>
            </a:r>
            <a:r>
              <a:rPr lang="en-US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FooRemote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remoteView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270000" lvl="2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@Inject private 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Foo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noInterfaceView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270000" lvl="2" indent="0">
              <a:buNone/>
            </a:pP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70000" lvl="2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// ...</a:t>
            </a:r>
          </a:p>
          <a:p>
            <a:pPr marL="270000" lvl="2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lvl="1"/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and Remote Views </a:t>
            </a:r>
            <a:r>
              <a:rPr lang="en-US" dirty="0" smtClean="0"/>
              <a:t>(don’t alter interface)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66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669590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70000" lvl="2" indent="0">
              <a:buNone/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@Remote</a:t>
            </a:r>
          </a:p>
          <a:p>
            <a:pPr marL="270000" lvl="2" indent="0">
              <a:buNone/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interface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FooRemote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270000" lvl="2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//...</a:t>
            </a:r>
          </a:p>
          <a:p>
            <a:pPr marL="270000" lvl="2" indent="0">
              <a:buNone/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270000" lvl="2" indent="0">
              <a:buNone/>
            </a:pP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70000" lvl="2" indent="0">
              <a:buNone/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@Stateless </a:t>
            </a:r>
          </a:p>
          <a:p>
            <a:pPr marL="270000" lvl="2" indent="0">
              <a:buNone/>
            </a:pPr>
            <a:r>
              <a:rPr lang="en-US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b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LocalBean</a:t>
            </a:r>
            <a:endParaRPr lang="en-US" b="1" dirty="0" smtClean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70000" lvl="2" indent="0">
              <a:buNone/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public class Foo implements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FooRemote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270000" lvl="2" indent="0">
              <a:buNone/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//...</a:t>
            </a:r>
          </a:p>
          <a:p>
            <a:pPr marL="270000" lvl="2" indent="0">
              <a:buNone/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dirty="0"/>
          </a:p>
          <a:p>
            <a:pPr marL="270000" lvl="2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FooClient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270000" lvl="2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Inject private </a:t>
            </a:r>
            <a:r>
              <a:rPr lang="en-US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FooRemote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remoteView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270000" lvl="2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@Inject private 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Foo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noInterfaceView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270000" lvl="2" indent="0">
              <a:buNone/>
            </a:pP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70000" lvl="2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// ...</a:t>
            </a:r>
          </a:p>
          <a:p>
            <a:pPr marL="270000" lvl="2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lvl="1"/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Remote and No-Interface Views 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67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190582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Threading with the container is handled </a:t>
            </a:r>
            <a:r>
              <a:rPr lang="en-US" i="1" dirty="0" smtClean="0"/>
              <a:t>by the container</a:t>
            </a:r>
            <a:r>
              <a:rPr lang="en-US" dirty="0" smtClean="0"/>
              <a:t>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EJB spec forbids the manual creation of threads.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Thread creation should be done via the @Asynchronous annotation.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Container will handle the thread pool and lock management.</a:t>
            </a:r>
          </a:p>
          <a:p>
            <a:pPr lvl="1"/>
            <a:endParaRPr lang="en-US" dirty="0" smtClean="0"/>
          </a:p>
          <a:p>
            <a:pPr marL="0" lvl="1" indent="0">
              <a:buNone/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@Stateless</a:t>
            </a:r>
          </a:p>
          <a:p>
            <a:pPr marL="0" lvl="1" indent="0">
              <a:buNone/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ABC {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// process the long running task in a separate thread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@Asynchronous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public void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someLongRunningTask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 { ... }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lvl="1" indent="0">
              <a:buNone/>
            </a:pP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Concurrency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68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078196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Any resource shared between threads is by guarded by default.</a:t>
            </a:r>
            <a:endParaRPr lang="en-US" dirty="0"/>
          </a:p>
          <a:p>
            <a:pPr lvl="1"/>
            <a:r>
              <a:rPr lang="en-US" dirty="0" smtClean="0"/>
              <a:t>Can use </a:t>
            </a:r>
            <a:r>
              <a:rPr lang="en-US" dirty="0" err="1" smtClean="0"/>
              <a:t>JavaSE</a:t>
            </a:r>
            <a:r>
              <a:rPr lang="en-US" dirty="0" smtClean="0"/>
              <a:t> concurrency primitives for better granularity.</a:t>
            </a:r>
          </a:p>
          <a:p>
            <a:pPr marL="0" lvl="1" indent="0">
              <a:buNone/>
            </a:pPr>
            <a:endParaRPr lang="en-US" dirty="0" smtClean="0"/>
          </a:p>
          <a:p>
            <a:pPr marL="0" lvl="1" indent="0">
              <a:buNone/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@Singleton</a:t>
            </a:r>
          </a:p>
          <a:p>
            <a:pPr marL="0" lvl="1" indent="0">
              <a:buNone/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SharedResource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lvl="1" indent="0">
              <a:buNone/>
            </a:pPr>
            <a:r>
              <a:rPr lang="en-US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@Lock(</a:t>
            </a:r>
            <a:r>
              <a:rPr lang="en-US" b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LockType.WRITE</a:t>
            </a:r>
            <a:r>
              <a:rPr lang="en-US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 // the default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public void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someMethodA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 { ... }</a:t>
            </a:r>
          </a:p>
          <a:p>
            <a:pPr marL="0" lvl="1" indent="0">
              <a:buNone/>
            </a:pP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@Lock(</a:t>
            </a:r>
            <a:r>
              <a:rPr lang="en-US" b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LockType.READ</a:t>
            </a:r>
            <a:r>
              <a:rPr lang="en-US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public void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someMethodB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{ ...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lvl="1" indent="0">
              <a:buNone/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@Lock(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LockType.READ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public void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somemethodC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</a:p>
          <a:p>
            <a:pPr marL="0" lvl="1" indent="0">
              <a:buNone/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synchronize(</a:t>
            </a:r>
            <a:r>
              <a:rPr lang="en-US" b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aLock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 { ... }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lvl="1" indent="0">
              <a:buNone/>
            </a:pP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Concurrency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69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151420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Groan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7</a:t>
            </a:fld>
            <a:endParaRPr lang="de-CH" dirty="0"/>
          </a:p>
        </p:txBody>
      </p:sp>
      <p:pic>
        <p:nvPicPr>
          <p:cNvPr id="13314" name="Picture 2" descr="Image result for wrox professional java serv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776" y="1556792"/>
            <a:ext cx="3600450" cy="452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5196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lvl="1" indent="0">
              <a:buNone/>
            </a:pPr>
            <a:endParaRPr lang="en-US" dirty="0"/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ABC {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// no state here  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public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ABC()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{ //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ctor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}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</a:p>
          <a:p>
            <a:pPr marL="0" lvl="1" indent="0">
              <a:buNone/>
            </a:pPr>
            <a:r>
              <a:rPr lang="en-US" sz="1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@</a:t>
            </a:r>
            <a:r>
              <a:rPr lang="en-US" sz="18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PostConstruct</a:t>
            </a:r>
            <a:endParaRPr lang="en-US" sz="1800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public void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{ // ... }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pPr marL="0" lvl="1" indent="0">
              <a:buNone/>
            </a:pPr>
            <a:r>
              <a:rPr lang="en-US" sz="1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@</a:t>
            </a:r>
            <a:r>
              <a:rPr lang="en-US" sz="18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PreDestroy</a:t>
            </a:r>
            <a:endParaRPr lang="en-US" sz="1800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public void cleanup()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{ // ... }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lvl="1"/>
            <a:endParaRPr lang="en-US" dirty="0" smtClean="0"/>
          </a:p>
          <a:p>
            <a:pPr marL="0" lvl="1" indent="0">
              <a:buNone/>
            </a:pPr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Lifecycle (Stateless EJB)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70</a:t>
            </a:fld>
            <a:endParaRPr lang="de-CH" dirty="0"/>
          </a:p>
        </p:txBody>
      </p:sp>
      <p:pic>
        <p:nvPicPr>
          <p:cNvPr id="2050" name="Picture 2" descr="Bildergebnis für stateless ejb lifecycl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1665288"/>
            <a:ext cx="3343275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5834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Java </a:t>
            </a:r>
            <a:r>
              <a:rPr lang="en-US" dirty="0"/>
              <a:t>API for a </a:t>
            </a:r>
            <a:r>
              <a:rPr lang="en-US" b="1" dirty="0"/>
              <a:t>directory service </a:t>
            </a:r>
            <a:r>
              <a:rPr lang="en-US" dirty="0"/>
              <a:t>that allows Java software clients to discover and look up data and objects via a </a:t>
            </a:r>
            <a:r>
              <a:rPr lang="en-US" dirty="0" smtClean="0"/>
              <a:t>name/reference.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An abstraction above other </a:t>
            </a:r>
            <a:r>
              <a:rPr lang="en-US" dirty="0" err="1" smtClean="0"/>
              <a:t>directpory</a:t>
            </a:r>
            <a:r>
              <a:rPr lang="en-US" dirty="0" smtClean="0"/>
              <a:t> services or directory service protocols</a:t>
            </a:r>
          </a:p>
          <a:p>
            <a:pPr lvl="2"/>
            <a:r>
              <a:rPr lang="en-US" dirty="0" smtClean="0"/>
              <a:t>DNS, Active Directory, Novell </a:t>
            </a:r>
            <a:r>
              <a:rPr lang="en-US" dirty="0" err="1" smtClean="0"/>
              <a:t>eDirectory</a:t>
            </a:r>
            <a:r>
              <a:rPr lang="en-US" dirty="0" smtClean="0"/>
              <a:t> (NDS), LDAP, CORBA</a:t>
            </a:r>
          </a:p>
          <a:p>
            <a:pPr lvl="1"/>
            <a:endParaRPr lang="en-US" dirty="0" smtClean="0"/>
          </a:p>
          <a:p>
            <a:pPr lvl="1"/>
            <a:r>
              <a:rPr lang="en-US" dirty="0" err="1" smtClean="0"/>
              <a:t>JavaEE</a:t>
            </a:r>
            <a:r>
              <a:rPr lang="en-US" dirty="0" smtClean="0"/>
              <a:t> application servers typically host a JNDI provider internally.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EJBs are assigned names and registered with JNDI.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Pre DI, JNDI lookup was the old fashioned way of loose coupling.</a:t>
            </a:r>
          </a:p>
          <a:p>
            <a:pPr lvl="2"/>
            <a:r>
              <a:rPr lang="en-US" dirty="0" smtClean="0"/>
              <a:t>Not quite </a:t>
            </a:r>
            <a:r>
              <a:rPr lang="en-US" dirty="0" err="1" smtClean="0"/>
              <a:t>IoC</a:t>
            </a:r>
            <a:r>
              <a:rPr lang="en-US" dirty="0" smtClean="0"/>
              <a:t>.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 smtClean="0"/>
              <a:t>Still useful for remote access.</a:t>
            </a:r>
          </a:p>
          <a:p>
            <a:pPr lvl="2"/>
            <a:r>
              <a:rPr lang="en-US" dirty="0" smtClean="0"/>
              <a:t>RMI across JVMs</a:t>
            </a:r>
          </a:p>
          <a:p>
            <a:pPr lvl="2"/>
            <a:r>
              <a:rPr lang="en-US" dirty="0" smtClean="0"/>
              <a:t>JMS binding.</a:t>
            </a:r>
          </a:p>
          <a:p>
            <a:pPr lvl="1"/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 Naming and Directory Interface (JNDI)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71</a:t>
            </a:fld>
            <a:endParaRPr lang="de-CH" dirty="0"/>
          </a:p>
        </p:txBody>
      </p:sp>
      <p:pic>
        <p:nvPicPr>
          <p:cNvPr id="6148" name="Picture 4" descr="Image result for jndi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5339" y="3739852"/>
            <a:ext cx="2143125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7954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JNDI is a component registry.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 Naming and Directory Interface (JNDI)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72</a:t>
            </a:fld>
            <a:endParaRPr lang="de-CH" dirty="0"/>
          </a:p>
        </p:txBody>
      </p:sp>
      <p:pic>
        <p:nvPicPr>
          <p:cNvPr id="1026" name="Picture 2" descr="Image result for jndi tre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324" y="2420888"/>
            <a:ext cx="6921351" cy="219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806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Each EJB will be assigned multiple binding across the namespaces…</a:t>
            </a:r>
          </a:p>
          <a:p>
            <a:pPr lvl="2"/>
            <a:r>
              <a:rPr lang="en-US" dirty="0" err="1" smtClean="0"/>
              <a:t>java:global</a:t>
            </a:r>
            <a:r>
              <a:rPr lang="en-US" dirty="0" smtClean="0"/>
              <a:t>, </a:t>
            </a:r>
            <a:r>
              <a:rPr lang="en-US" dirty="0" err="1" smtClean="0"/>
              <a:t>java:module</a:t>
            </a:r>
            <a:r>
              <a:rPr lang="en-US" dirty="0" smtClean="0"/>
              <a:t>, </a:t>
            </a:r>
            <a:r>
              <a:rPr lang="en-US" dirty="0" err="1" smtClean="0"/>
              <a:t>java:app</a:t>
            </a:r>
            <a:r>
              <a:rPr lang="en-US" dirty="0" smtClean="0"/>
              <a:t>, </a:t>
            </a:r>
            <a:r>
              <a:rPr lang="en-US" dirty="0" err="1" smtClean="0"/>
              <a:t>java:comp</a:t>
            </a:r>
            <a:endParaRPr lang="en-US" dirty="0" smtClean="0"/>
          </a:p>
          <a:p>
            <a:pPr lvl="1"/>
            <a:r>
              <a:rPr lang="en-US" dirty="0" smtClean="0"/>
              <a:t>… according </a:t>
            </a:r>
            <a:r>
              <a:rPr lang="en-US" dirty="0"/>
              <a:t>to how they are deployed – EAR, WAR or JAR.</a:t>
            </a:r>
          </a:p>
          <a:p>
            <a:pPr lvl="1"/>
            <a:r>
              <a:rPr lang="en-US" dirty="0" smtClean="0"/>
              <a:t> </a:t>
            </a:r>
            <a:r>
              <a:rPr lang="en-US" dirty="0" err="1" smtClean="0"/>
              <a:t>JavaEE</a:t>
            </a:r>
            <a:r>
              <a:rPr lang="en-US" dirty="0" smtClean="0"/>
              <a:t> application servers may provide their own namespaces</a:t>
            </a:r>
          </a:p>
          <a:p>
            <a:pPr lvl="2"/>
            <a:r>
              <a:rPr lang="en-US" dirty="0" err="1"/>
              <a:t>j</a:t>
            </a:r>
            <a:r>
              <a:rPr lang="en-US" dirty="0" err="1" smtClean="0"/>
              <a:t>boss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According to how they are deployed – EAR, WAR or JAR.</a:t>
            </a:r>
          </a:p>
          <a:p>
            <a:pPr lvl="1"/>
            <a:r>
              <a:rPr lang="en-US" dirty="0" smtClean="0"/>
              <a:t>Only of real relevance for JNDI lookup (@Resource)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JNDI Naming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73</a:t>
            </a:fld>
            <a:endParaRPr lang="de-CH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4" y="4013089"/>
            <a:ext cx="8833694" cy="2332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832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Via CDI injection</a:t>
            </a:r>
          </a:p>
          <a:p>
            <a:pPr marL="270000" lvl="2" indent="0">
              <a:buNone/>
            </a:pP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@Inject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private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FooLocal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localView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Via EJB injection</a:t>
            </a:r>
            <a:endParaRPr lang="en-US" dirty="0"/>
          </a:p>
          <a:p>
            <a:pPr marL="270000" lvl="2" indent="0">
              <a:buNone/>
            </a:pPr>
            <a:r>
              <a:rPr lang="en-US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@EJB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private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FooLocal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localView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Via JNDI</a:t>
            </a:r>
          </a:p>
          <a:p>
            <a:pPr lvl="2"/>
            <a:r>
              <a:rPr lang="en-US" dirty="0" smtClean="0"/>
              <a:t>Used when client is not a Managed Bean (i.e. not in a container)</a:t>
            </a:r>
          </a:p>
          <a:p>
            <a:pPr lvl="2"/>
            <a:endParaRPr lang="en-US" dirty="0" smtClean="0"/>
          </a:p>
          <a:p>
            <a:pPr marL="270000" lvl="2" indent="0">
              <a:buNone/>
            </a:pP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Conext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ctx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getContext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marL="270000" lvl="2" indent="0">
              <a:buNone/>
            </a:pP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FooRemote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remoteView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(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FooRemote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ctx.lookup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(“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java:global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foobar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Foo!com.avaloq.meh.FooRemote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Invoking EJB from Client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74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590711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Java Messaging Service (JMS)</a:t>
            </a:r>
            <a:endParaRPr lang="en-GB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 smtClean="0"/>
              <a:t>Reliable messaging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83448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Intro.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Java Messaging Service - Big Picture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76</a:t>
            </a:fld>
            <a:endParaRPr lang="de-CH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018" y="2708920"/>
            <a:ext cx="7213964" cy="3174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514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Messaging</a:t>
            </a:r>
          </a:p>
          <a:p>
            <a:pPr lvl="1"/>
            <a:r>
              <a:rPr lang="en-US" dirty="0" smtClean="0"/>
              <a:t>Java Message Service</a:t>
            </a:r>
          </a:p>
          <a:p>
            <a:pPr lvl="1"/>
            <a:r>
              <a:rPr lang="en-US" dirty="0" smtClean="0"/>
              <a:t>JMS Destinations – Queues and Topics</a:t>
            </a:r>
          </a:p>
          <a:p>
            <a:pPr lvl="1"/>
            <a:r>
              <a:rPr lang="en-US" dirty="0" smtClean="0"/>
              <a:t>Message Drive Beans</a:t>
            </a:r>
          </a:p>
          <a:p>
            <a:pPr lvl="1"/>
            <a:r>
              <a:rPr lang="en-US" dirty="0" smtClean="0"/>
              <a:t>Administered Objects</a:t>
            </a:r>
          </a:p>
          <a:p>
            <a:pPr lvl="1"/>
            <a:r>
              <a:rPr lang="en-US" dirty="0" smtClean="0"/>
              <a:t>JMS Client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Java Messaging Service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77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721639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b="1" dirty="0"/>
              <a:t>Message </a:t>
            </a:r>
            <a:r>
              <a:rPr lang="en-US" b="1" dirty="0" smtClean="0"/>
              <a:t>Oriented </a:t>
            </a:r>
            <a:r>
              <a:rPr lang="en-US" b="1" dirty="0"/>
              <a:t>M</a:t>
            </a:r>
            <a:r>
              <a:rPr lang="en-US" b="1" dirty="0" smtClean="0"/>
              <a:t>iddleware</a:t>
            </a:r>
            <a:r>
              <a:rPr lang="en-US" dirty="0"/>
              <a:t> (MOM) is </a:t>
            </a:r>
            <a:r>
              <a:rPr lang="en-US" dirty="0" smtClean="0"/>
              <a:t>an infrastructure component supporting communication between distributes systems via the sending and receiving of </a:t>
            </a:r>
            <a:r>
              <a:rPr lang="en-US" b="1" dirty="0" smtClean="0"/>
              <a:t>messages</a:t>
            </a:r>
            <a:r>
              <a:rPr lang="en-US" dirty="0" smtClean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MOM creates </a:t>
            </a:r>
            <a:r>
              <a:rPr lang="en-US" dirty="0"/>
              <a:t>a distributed communications layer that insulates the application developer from the details of the various operating systems and network interfaces. </a:t>
            </a:r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Provides loose coupling.</a:t>
            </a:r>
          </a:p>
          <a:p>
            <a:pPr lvl="1"/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Messaging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78</a:t>
            </a:fld>
            <a:endParaRPr lang="de-CH" dirty="0"/>
          </a:p>
        </p:txBody>
      </p:sp>
      <p:pic>
        <p:nvPicPr>
          <p:cNvPr id="1026" name="Picture 2" descr="Image result for message oriented middlewar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5062" y="1772816"/>
            <a:ext cx="4333875" cy="1533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8219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JMS is a </a:t>
            </a:r>
            <a:r>
              <a:rPr lang="en-US" dirty="0"/>
              <a:t>Java API that allows applications to create, send, receive, and read </a:t>
            </a:r>
            <a:r>
              <a:rPr lang="en-US" dirty="0" smtClean="0"/>
              <a:t>messages. 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AFP </a:t>
            </a:r>
            <a:r>
              <a:rPr lang="en-US" dirty="0"/>
              <a:t>reference implementation </a:t>
            </a:r>
            <a:r>
              <a:rPr lang="en-US" dirty="0" smtClean="0"/>
              <a:t> = Apache </a:t>
            </a:r>
            <a:r>
              <a:rPr lang="en-US" dirty="0" err="1" smtClean="0"/>
              <a:t>ActiveMQ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 Messaging Service (JMS)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79</a:t>
            </a:fld>
            <a:endParaRPr lang="de-CH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025" y="1398000"/>
            <a:ext cx="5695950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008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2" name="Picture 4" descr="Image result for javas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3749" y="957085"/>
            <a:ext cx="4536504" cy="2747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38" name="Picture 2" descr="Image result for javae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5" y="3356992"/>
            <a:ext cx="6768752" cy="2887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JavaSE</a:t>
            </a:r>
            <a:r>
              <a:rPr lang="en-GB" dirty="0" smtClean="0"/>
              <a:t> &amp; </a:t>
            </a:r>
            <a:r>
              <a:rPr lang="en-GB" dirty="0" err="1" smtClean="0"/>
              <a:t>JavaEE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8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902117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b="1" dirty="0" smtClean="0"/>
              <a:t>Queues</a:t>
            </a:r>
            <a:r>
              <a:rPr lang="en-US" dirty="0" smtClean="0"/>
              <a:t> - for </a:t>
            </a:r>
            <a:r>
              <a:rPr lang="en-US" i="1" dirty="0" smtClean="0"/>
              <a:t>point to point </a:t>
            </a:r>
            <a:r>
              <a:rPr lang="en-US" dirty="0" smtClean="0"/>
              <a:t>messaging.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Messages are consumed by a single receiver.</a:t>
            </a:r>
          </a:p>
          <a:p>
            <a:pPr lvl="1"/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JMS Destinations – Queues and Topics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80</a:t>
            </a:fld>
            <a:endParaRPr lang="de-CH" dirty="0"/>
          </a:p>
        </p:txBody>
      </p:sp>
      <p:pic>
        <p:nvPicPr>
          <p:cNvPr id="2050" name="Picture 2" descr="Image result for jms queu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7875" y="1557338"/>
            <a:ext cx="5048250" cy="247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5411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b="1" dirty="0" smtClean="0"/>
              <a:t>Topics </a:t>
            </a:r>
            <a:r>
              <a:rPr lang="en-US" dirty="0" smtClean="0"/>
              <a:t>- </a:t>
            </a:r>
            <a:r>
              <a:rPr lang="en-US" dirty="0"/>
              <a:t>for </a:t>
            </a:r>
            <a:r>
              <a:rPr lang="en-US" i="1" dirty="0" smtClean="0"/>
              <a:t>publish/subscribe </a:t>
            </a:r>
            <a:r>
              <a:rPr lang="en-US" dirty="0" smtClean="0"/>
              <a:t>messaging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Messages are </a:t>
            </a:r>
            <a:r>
              <a:rPr lang="en-US" dirty="0" smtClean="0"/>
              <a:t>may be consumed </a:t>
            </a:r>
            <a:r>
              <a:rPr lang="en-US" dirty="0"/>
              <a:t>by a </a:t>
            </a:r>
            <a:r>
              <a:rPr lang="en-US" dirty="0" smtClean="0"/>
              <a:t>multiple receivers.</a:t>
            </a:r>
            <a:endParaRPr lang="en-US" dirty="0"/>
          </a:p>
          <a:p>
            <a:pPr lvl="1"/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JMS Destinations – Queues and Topics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81</a:t>
            </a:fld>
            <a:endParaRPr lang="de-CH" dirty="0"/>
          </a:p>
        </p:txBody>
      </p:sp>
      <p:pic>
        <p:nvPicPr>
          <p:cNvPr id="4098" name="Picture 2" descr="Image resul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0750" y="1557338"/>
            <a:ext cx="4762500" cy="247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9414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A</a:t>
            </a:r>
            <a:r>
              <a:rPr lang="en-US" dirty="0"/>
              <a:t> </a:t>
            </a:r>
            <a:r>
              <a:rPr lang="en-US" b="1" dirty="0"/>
              <a:t>M</a:t>
            </a:r>
            <a:r>
              <a:rPr lang="en-US" b="1" dirty="0" smtClean="0"/>
              <a:t>essage </a:t>
            </a:r>
            <a:r>
              <a:rPr lang="en-US" b="1" dirty="0"/>
              <a:t>D</a:t>
            </a:r>
            <a:r>
              <a:rPr lang="en-US" b="1" dirty="0" smtClean="0"/>
              <a:t>riven </a:t>
            </a:r>
            <a:r>
              <a:rPr lang="en-US" b="1" dirty="0"/>
              <a:t>B</a:t>
            </a:r>
            <a:r>
              <a:rPr lang="en-US" b="1" dirty="0" smtClean="0"/>
              <a:t>ean</a:t>
            </a:r>
            <a:r>
              <a:rPr lang="en-US" dirty="0"/>
              <a:t> is a stateless, server-side, transaction-aware component that is </a:t>
            </a:r>
            <a:r>
              <a:rPr lang="en-US" i="1" dirty="0"/>
              <a:t>driven</a:t>
            </a:r>
            <a:r>
              <a:rPr lang="en-US" dirty="0"/>
              <a:t> by a Java message ( </a:t>
            </a:r>
            <a:r>
              <a:rPr lang="en-US" dirty="0" err="1"/>
              <a:t>javax.jms.</a:t>
            </a:r>
            <a:r>
              <a:rPr lang="en-US" b="1" dirty="0" err="1"/>
              <a:t>message</a:t>
            </a:r>
            <a:r>
              <a:rPr lang="en-US" dirty="0"/>
              <a:t> ). </a:t>
            </a:r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It </a:t>
            </a:r>
            <a:r>
              <a:rPr lang="en-US" dirty="0"/>
              <a:t>is invoked by the EJB Container when a </a:t>
            </a:r>
            <a:r>
              <a:rPr lang="en-US" b="1" dirty="0"/>
              <a:t>message</a:t>
            </a:r>
            <a:r>
              <a:rPr lang="en-US" dirty="0"/>
              <a:t> is received from a JMS Queue or Topic. It acts as a simple </a:t>
            </a:r>
            <a:r>
              <a:rPr lang="en-US" b="1" dirty="0"/>
              <a:t>message</a:t>
            </a:r>
            <a:r>
              <a:rPr lang="en-US" dirty="0"/>
              <a:t> </a:t>
            </a:r>
            <a:r>
              <a:rPr lang="en-US" dirty="0" smtClean="0"/>
              <a:t>listener.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MDB are EJB.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Message Driven Beans (MDB)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82</a:t>
            </a:fld>
            <a:endParaRPr lang="de-CH" dirty="0"/>
          </a:p>
        </p:txBody>
      </p:sp>
      <p:pic>
        <p:nvPicPr>
          <p:cNvPr id="7170" name="Picture 2" descr="Image result for message driven bean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0787" y="1780033"/>
            <a:ext cx="4162425" cy="1504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3600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lvl="1" indent="0">
              <a:buNone/>
            </a:pPr>
            <a:r>
              <a:rPr lang="en-US" sz="1400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MessageDriven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</a:p>
          <a:p>
            <a:pPr marL="0" lvl="1" indent="0"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activationConfig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= {</a:t>
            </a:r>
          </a:p>
          <a:p>
            <a:pPr marL="0" lvl="1" indent="0"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@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ActivationConfigProperty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</a:p>
          <a:p>
            <a:pPr marL="0" lvl="1" indent="0">
              <a:buNone/>
            </a:pP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n-US" sz="1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propertyName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= "destination", 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</a:p>
          <a:p>
            <a:pPr marL="0" lvl="1" indent="0">
              <a:buNone/>
            </a:pP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n-US" sz="1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propertyValue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= "java:/</a:t>
            </a:r>
            <a:r>
              <a:rPr lang="en-US" sz="1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jms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/queue/</a:t>
            </a:r>
            <a:r>
              <a:rPr lang="en-US" sz="1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SomeQueue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})</a:t>
            </a:r>
          </a:p>
          <a:p>
            <a:pPr marL="0" lvl="1" indent="0">
              <a:buNone/>
            </a:pP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lang="en-US" sz="1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SomeMDB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implements </a:t>
            </a:r>
            <a:r>
              <a:rPr lang="en-US" sz="14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MessageListener</a:t>
            </a:r>
            <a:r>
              <a:rPr lang="en-US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void </a:t>
            </a:r>
            <a:r>
              <a:rPr lang="en-US" sz="14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onMessage</a:t>
            </a:r>
            <a:r>
              <a:rPr lang="en-US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(Message message)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lvl="1" indent="0"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try 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      </a:t>
            </a:r>
          </a:p>
          <a:p>
            <a:pPr marL="0" lvl="1" indent="0">
              <a:buNone/>
            </a:pP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("Received message" + message);</a:t>
            </a:r>
          </a:p>
          <a:p>
            <a:pPr marL="0" lvl="1" indent="0">
              <a:buNone/>
            </a:pP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} catch 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JMSException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e) {</a:t>
            </a:r>
          </a:p>
          <a:p>
            <a:pPr marL="0" lvl="1" indent="0"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//...</a:t>
            </a: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pPr marL="0" lvl="1" indent="0"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pPr marL="0" lvl="1" indent="0"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lvl="1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MDB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83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087458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In </a:t>
            </a:r>
            <a:r>
              <a:rPr lang="en-US" dirty="0"/>
              <a:t>addition to server and client code, the container </a:t>
            </a:r>
            <a:r>
              <a:rPr lang="en-US" dirty="0" smtClean="0"/>
              <a:t>needs </a:t>
            </a:r>
            <a:r>
              <a:rPr lang="en-US" dirty="0"/>
              <a:t>to be aware of </a:t>
            </a:r>
            <a:r>
              <a:rPr lang="en-US" b="1" dirty="0" smtClean="0"/>
              <a:t>Administered </a:t>
            </a:r>
            <a:r>
              <a:rPr lang="en-US" b="1" dirty="0"/>
              <a:t>Objects </a:t>
            </a:r>
            <a:r>
              <a:rPr lang="en-US" b="1" dirty="0" smtClean="0"/>
              <a:t>-  </a:t>
            </a:r>
            <a:r>
              <a:rPr lang="en-US" dirty="0" smtClean="0"/>
              <a:t>objects </a:t>
            </a:r>
            <a:r>
              <a:rPr lang="en-US" dirty="0"/>
              <a:t>containing configuration information that are created by an administrator and later used by JMS clients</a:t>
            </a:r>
            <a:r>
              <a:rPr lang="en-US" dirty="0" smtClean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Typically configured objects in a JNDI namespace, clients then access via </a:t>
            </a:r>
            <a:r>
              <a:rPr lang="en-US" i="1" dirty="0"/>
              <a:t>Resource Injection.</a:t>
            </a:r>
          </a:p>
          <a:p>
            <a:pPr lvl="1"/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Administered Objects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84</a:t>
            </a:fld>
            <a:endParaRPr lang="de-CH" dirty="0"/>
          </a:p>
        </p:txBody>
      </p:sp>
      <p:pic>
        <p:nvPicPr>
          <p:cNvPr id="5122" name="Picture 2" descr="Image result for jms jms contex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3039" y="1465311"/>
            <a:ext cx="5448300" cy="2971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3121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Simplified (v2) API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85</a:t>
            </a:fld>
            <a:endParaRPr lang="de-CH" dirty="0"/>
          </a:p>
        </p:txBody>
      </p:sp>
      <p:pic>
        <p:nvPicPr>
          <p:cNvPr id="5124" name="Picture 4" descr="Image result for jms2 jmscontex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8900" y="1557511"/>
            <a:ext cx="3886200" cy="3095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9911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lvl="1" indent="0">
              <a:buNone/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// Lookup the admin objects from JNDI space</a:t>
            </a:r>
          </a:p>
          <a:p>
            <a:pPr marL="0" lvl="1" indent="0">
              <a:buNone/>
            </a:pPr>
            <a:r>
              <a:rPr lang="en-US" b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ConnectionFactory</a:t>
            </a:r>
            <a:r>
              <a:rPr lang="en-US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connectionFactory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= (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ConnectionFactory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jndiContext.lookup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jms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RemoteConnectionFactory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");</a:t>
            </a:r>
          </a:p>
          <a:p>
            <a:pPr marL="0" lvl="1" indent="0">
              <a:buNone/>
            </a:pPr>
            <a:r>
              <a:rPr lang="en-US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Destination 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queue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= (Destination)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jndiContext.lookup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jms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javaee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-concepts/queue/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BookOrderQueue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");</a:t>
            </a:r>
          </a:p>
          <a:p>
            <a:pPr marL="0" lvl="1" indent="0">
              <a:buNone/>
            </a:pPr>
            <a:endParaRPr lang="en-US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// create the JMS Context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try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JMSContext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context = </a:t>
            </a:r>
            <a:r>
              <a:rPr lang="en-US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connectionFactory.createContext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("user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",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“password"))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//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send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an object message to the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queue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JMSProducer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producer = </a:t>
            </a:r>
            <a:r>
              <a:rPr lang="en-US" b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context.createProducer</a:t>
            </a:r>
            <a:r>
              <a:rPr lang="en-US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    </a:t>
            </a:r>
          </a:p>
          <a:p>
            <a:pPr marL="0" lvl="1" indent="0">
              <a:buNone/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producer.send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(queue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msgBody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JMS Client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86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643646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Web Services - SOAP</a:t>
            </a:r>
            <a:endParaRPr lang="en-GB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Interfacing</a:t>
            </a:r>
            <a:endParaRPr lang="en-GB" dirty="0"/>
          </a:p>
        </p:txBody>
      </p:sp>
      <p:pic>
        <p:nvPicPr>
          <p:cNvPr id="2050" name="Picture 2" descr="Image result for soa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8347" y="4744956"/>
            <a:ext cx="4155653" cy="2113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7819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Intro.</a:t>
            </a:r>
          </a:p>
          <a:p>
            <a:pPr marL="0" lvl="1" indent="0">
              <a:buNone/>
            </a:pP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Web Services – Big Picture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88</a:t>
            </a:fld>
            <a:endParaRPr lang="de-CH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741" y="2780928"/>
            <a:ext cx="7357980" cy="3237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706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Web Services</a:t>
            </a:r>
          </a:p>
          <a:p>
            <a:pPr lvl="1"/>
            <a:r>
              <a:rPr lang="en-US" dirty="0" smtClean="0"/>
              <a:t>Simple Object Access Protocol</a:t>
            </a:r>
          </a:p>
          <a:p>
            <a:pPr lvl="1"/>
            <a:r>
              <a:rPr lang="en-US" dirty="0" smtClean="0"/>
              <a:t>Web Service Definition Language</a:t>
            </a:r>
          </a:p>
          <a:p>
            <a:pPr lvl="1"/>
            <a:r>
              <a:rPr lang="en-US" dirty="0" smtClean="0"/>
              <a:t>JAX-WS</a:t>
            </a:r>
          </a:p>
          <a:p>
            <a:pPr lvl="1"/>
            <a:r>
              <a:rPr lang="en-US" dirty="0" err="1" smtClean="0"/>
              <a:t>JBoss</a:t>
            </a:r>
            <a:r>
              <a:rPr lang="en-US" dirty="0" smtClean="0"/>
              <a:t> and Apache CXF</a:t>
            </a:r>
          </a:p>
          <a:p>
            <a:pPr lvl="1"/>
            <a:r>
              <a:rPr lang="en-US" dirty="0" err="1" smtClean="0"/>
              <a:t>JBoss</a:t>
            </a:r>
            <a:r>
              <a:rPr lang="en-US" dirty="0" smtClean="0"/>
              <a:t> and Web Services</a:t>
            </a:r>
          </a:p>
          <a:p>
            <a:pPr lvl="1"/>
            <a:r>
              <a:rPr lang="en-US" dirty="0" smtClean="0"/>
              <a:t>UDDI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Web Services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89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772699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Don’t nod off!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9</a:t>
            </a:fld>
            <a:endParaRPr lang="de-CH" dirty="0"/>
          </a:p>
        </p:txBody>
      </p:sp>
      <p:pic>
        <p:nvPicPr>
          <p:cNvPr id="8194" name="Picture 2" descr="Image result for dry deser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603" y="1381167"/>
            <a:ext cx="7152795" cy="5364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1999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A </a:t>
            </a:r>
            <a:r>
              <a:rPr lang="en-US" b="1" dirty="0" smtClean="0"/>
              <a:t>standardized</a:t>
            </a:r>
            <a:r>
              <a:rPr lang="en-US" dirty="0" smtClean="0"/>
              <a:t> way of </a:t>
            </a:r>
            <a:r>
              <a:rPr lang="en-US" dirty="0"/>
              <a:t>integrating Web-based applications using the XML, SOAP, </a:t>
            </a:r>
            <a:r>
              <a:rPr lang="en-US" dirty="0" smtClean="0"/>
              <a:t>and WSDL over </a:t>
            </a:r>
            <a:r>
              <a:rPr lang="en-US" dirty="0"/>
              <a:t>an Internet protocol backbone. 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XML </a:t>
            </a:r>
            <a:r>
              <a:rPr lang="en-US" dirty="0"/>
              <a:t>is the data format used to contain the data and provide metadata around </a:t>
            </a:r>
            <a:r>
              <a:rPr lang="en-US" dirty="0" smtClean="0"/>
              <a:t>it.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SOAP </a:t>
            </a:r>
            <a:r>
              <a:rPr lang="en-US" dirty="0"/>
              <a:t>is used to transfer the </a:t>
            </a:r>
            <a:r>
              <a:rPr lang="en-US" dirty="0" smtClean="0"/>
              <a:t>data.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WSDL </a:t>
            </a:r>
            <a:r>
              <a:rPr lang="en-US" dirty="0"/>
              <a:t>is used for describing the </a:t>
            </a:r>
            <a:r>
              <a:rPr lang="en-US" dirty="0" smtClean="0"/>
              <a:t>services.</a:t>
            </a:r>
          </a:p>
          <a:p>
            <a:pPr lvl="1"/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Services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90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79188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/>
              <a:t>A</a:t>
            </a:r>
            <a:r>
              <a:rPr lang="en-US" dirty="0" smtClean="0"/>
              <a:t> </a:t>
            </a:r>
            <a:r>
              <a:rPr lang="en-US" dirty="0"/>
              <a:t>messaging protocol that allows programs that run on disparate operating systems (such as Windows and Linux) to communicate using Hypertext Transfer Protocol (HTTP) and its Extensible Markup Language (XML</a:t>
            </a:r>
            <a:r>
              <a:rPr lang="en-US" dirty="0" smtClean="0"/>
              <a:t>).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Object Access Protocol - SOAP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91</a:t>
            </a:fld>
            <a:endParaRPr lang="de-CH" dirty="0"/>
          </a:p>
        </p:txBody>
      </p:sp>
      <p:pic>
        <p:nvPicPr>
          <p:cNvPr id="1026" name="Picture 2" descr="http://tr1.cbsistatic.com/hub/i/2015/06/03/3cbd3636-098c-11e5-940f-14feb5cc3d2a/r00520010402gcn01_01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9837" y="2996952"/>
            <a:ext cx="4124325" cy="3105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5302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An</a:t>
            </a:r>
            <a:r>
              <a:rPr lang="en-US" b="1" dirty="0" smtClean="0"/>
              <a:t> </a:t>
            </a:r>
            <a:r>
              <a:rPr lang="en-US" dirty="0" smtClean="0"/>
              <a:t>XML </a:t>
            </a:r>
            <a:r>
              <a:rPr lang="en-US" dirty="0"/>
              <a:t>format for describing network services as a set of endpoints operating on messages containing either document-oriented or procedure-oriented information</a:t>
            </a:r>
            <a:r>
              <a:rPr lang="en-US" dirty="0" smtClean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Forms a contract between the consumer and the service. 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Service Definition Language – WSDL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92</a:t>
            </a:fld>
            <a:endParaRPr lang="de-CH" dirty="0"/>
          </a:p>
        </p:txBody>
      </p:sp>
      <p:pic>
        <p:nvPicPr>
          <p:cNvPr id="2050" name="Picture 2" descr="http://cdn.crunchify.com/wp-content/uploads/2012/10/Web-Service-Description-Languag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1626" y="3274491"/>
            <a:ext cx="6700748" cy="2098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5405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b="1" dirty="0" smtClean="0"/>
              <a:t>WSDL = the Web Service Contract</a:t>
            </a:r>
          </a:p>
          <a:p>
            <a:pPr lvl="1"/>
            <a:endParaRPr lang="en-US" b="1" dirty="0"/>
          </a:p>
          <a:p>
            <a:pPr lvl="1"/>
            <a:r>
              <a:rPr lang="en-US" b="1" dirty="0" smtClean="0"/>
              <a:t>Top down / </a:t>
            </a:r>
            <a:r>
              <a:rPr lang="en-US" b="1" dirty="0"/>
              <a:t>C</a:t>
            </a:r>
            <a:r>
              <a:rPr lang="en-US" b="1" dirty="0" smtClean="0"/>
              <a:t>ontract First. </a:t>
            </a:r>
          </a:p>
          <a:p>
            <a:pPr lvl="2"/>
            <a:r>
              <a:rPr lang="en-US" dirty="0" smtClean="0"/>
              <a:t>Start with the WSDL and generate the code for the service and consumer from that.</a:t>
            </a:r>
          </a:p>
          <a:p>
            <a:pPr lvl="2"/>
            <a:r>
              <a:rPr lang="en-US" dirty="0" err="1" smtClean="0"/>
              <a:t>wsimport</a:t>
            </a:r>
            <a:endParaRPr lang="en-US" dirty="0" smtClean="0"/>
          </a:p>
          <a:p>
            <a:pPr lvl="1"/>
            <a:endParaRPr lang="en-US" b="1" dirty="0" smtClean="0"/>
          </a:p>
          <a:p>
            <a:pPr lvl="1"/>
            <a:r>
              <a:rPr lang="en-US" b="1" dirty="0" smtClean="0"/>
              <a:t>Bottom up / Contract Last</a:t>
            </a:r>
          </a:p>
          <a:p>
            <a:pPr lvl="2"/>
            <a:r>
              <a:rPr lang="en-US" dirty="0" smtClean="0"/>
              <a:t>Start with the service implementation, generate the WSDL from the code.</a:t>
            </a:r>
          </a:p>
          <a:p>
            <a:pPr lvl="2"/>
            <a:r>
              <a:rPr lang="en-US" dirty="0" err="1" smtClean="0"/>
              <a:t>wsgen</a:t>
            </a:r>
            <a:endParaRPr lang="en-US" dirty="0" smtClean="0"/>
          </a:p>
          <a:p>
            <a:pPr lvl="1"/>
            <a:endParaRPr lang="en-US" b="1" dirty="0"/>
          </a:p>
          <a:p>
            <a:pPr lvl="1"/>
            <a:r>
              <a:rPr lang="en-US" b="1" dirty="0" smtClean="0"/>
              <a:t>Contract First (CF) vs Contract Last (CL)</a:t>
            </a:r>
          </a:p>
          <a:p>
            <a:pPr lvl="2"/>
            <a:r>
              <a:rPr lang="en-US" b="1" dirty="0" smtClean="0"/>
              <a:t>CL is fragile.</a:t>
            </a:r>
          </a:p>
          <a:p>
            <a:pPr lvl="2"/>
            <a:r>
              <a:rPr lang="en-US" b="1" dirty="0" smtClean="0"/>
              <a:t>CL is less performant (XML and objects are somewhat opaque).</a:t>
            </a:r>
          </a:p>
          <a:p>
            <a:pPr lvl="2"/>
            <a:r>
              <a:rPr lang="en-US" b="1" dirty="0" smtClean="0"/>
              <a:t>CF is reusable (complex objects).</a:t>
            </a:r>
          </a:p>
          <a:p>
            <a:pPr lvl="2"/>
            <a:r>
              <a:rPr lang="en-US" b="1" dirty="0" smtClean="0"/>
              <a:t>CF has looser coupling between API and implementation.</a:t>
            </a:r>
          </a:p>
          <a:p>
            <a:pPr lvl="2"/>
            <a:r>
              <a:rPr lang="en-US" b="1" dirty="0" smtClean="0"/>
              <a:t>CF preferable.</a:t>
            </a:r>
            <a:endParaRPr lang="en-US" dirty="0" smtClean="0"/>
          </a:p>
          <a:p>
            <a:pPr lvl="2"/>
            <a:endParaRPr lang="en-US" dirty="0"/>
          </a:p>
          <a:p>
            <a:pPr marL="270000" lvl="2" indent="0">
              <a:buNone/>
            </a:pPr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Contract First and Contract Last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93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459875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/>
              <a:t>The Java API for XML Web Services (</a:t>
            </a:r>
            <a:r>
              <a:rPr lang="en-US" b="1" dirty="0"/>
              <a:t>JAX-WS</a:t>
            </a:r>
            <a:r>
              <a:rPr lang="en-US" dirty="0"/>
              <a:t>) is </a:t>
            </a:r>
            <a:r>
              <a:rPr lang="en-US" dirty="0" smtClean="0"/>
              <a:t>the component of </a:t>
            </a:r>
            <a:r>
              <a:rPr lang="en-US" dirty="0" err="1" smtClean="0"/>
              <a:t>JavaEE</a:t>
            </a:r>
            <a:r>
              <a:rPr lang="en-US" dirty="0" smtClean="0"/>
              <a:t> for creating SOAP Web Services.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JAX-WS supports the bottom-up approach, annotating the service implementation to identify it to be exposed as a Web Service.</a:t>
            </a:r>
          </a:p>
          <a:p>
            <a:pPr lvl="1"/>
            <a:endParaRPr lang="en-US" dirty="0"/>
          </a:p>
          <a:p>
            <a:pPr marL="270000" lvl="2" indent="0">
              <a:buNone/>
            </a:pPr>
            <a:r>
              <a:rPr lang="en-US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WebService</a:t>
            </a:r>
            <a:endParaRPr lang="en-US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70000" lvl="2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CardValidator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270000" lvl="2" indent="0">
              <a:buNone/>
            </a:pPr>
            <a:r>
              <a:rPr lang="en-US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WebMethod</a:t>
            </a:r>
            <a:endParaRPr lang="en-US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70000" lvl="2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public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boolean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validate(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CreditCard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creditCard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 marL="270000" lvl="2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return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isEven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creditCard.getLastNumber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());</a:t>
            </a:r>
          </a:p>
          <a:p>
            <a:pPr marL="270000" lvl="2" indent="0">
              <a:buNone/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pPr marL="270000" lvl="2" indent="0">
              <a:buNone/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JAX-WS and Creating a Web Service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94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015321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GB" dirty="0"/>
              <a:t>Java Architecture for XML Binding (</a:t>
            </a:r>
            <a:r>
              <a:rPr lang="en-GB" b="1" dirty="0"/>
              <a:t>JAXB</a:t>
            </a:r>
            <a:r>
              <a:rPr lang="en-GB" dirty="0"/>
              <a:t>) is a software framework that allows Java developers to map Java classes to XML representations. </a:t>
            </a:r>
            <a:endParaRPr lang="en-GB" dirty="0" smtClean="0"/>
          </a:p>
          <a:p>
            <a:pPr lvl="1"/>
            <a:endParaRPr lang="en-GB" b="1" dirty="0"/>
          </a:p>
          <a:p>
            <a:pPr lvl="1"/>
            <a:r>
              <a:rPr lang="en-GB" b="1" dirty="0" smtClean="0"/>
              <a:t>JAXB </a:t>
            </a:r>
            <a:r>
              <a:rPr lang="en-GB" dirty="0" smtClean="0"/>
              <a:t>provides </a:t>
            </a:r>
            <a:r>
              <a:rPr lang="en-GB" dirty="0"/>
              <a:t>two main features: the ability to marshal Java objects into XML and the inverse, i.e. to </a:t>
            </a:r>
            <a:r>
              <a:rPr lang="en-GB" dirty="0" err="1"/>
              <a:t>unmarshal</a:t>
            </a:r>
            <a:r>
              <a:rPr lang="en-GB" dirty="0"/>
              <a:t> XML back into Java objects.</a:t>
            </a:r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WebServcies</a:t>
            </a:r>
            <a:r>
              <a:rPr lang="en-US" dirty="0" smtClean="0"/>
              <a:t> and JAXB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95</a:t>
            </a:fld>
            <a:endParaRPr lang="de-CH" dirty="0"/>
          </a:p>
        </p:txBody>
      </p:sp>
      <p:pic>
        <p:nvPicPr>
          <p:cNvPr id="2050" name="Picture 2" descr="Image result for jaxb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7462" y="3501008"/>
            <a:ext cx="4029075" cy="2714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0687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err="1" smtClean="0"/>
              <a:t>JBoss</a:t>
            </a:r>
            <a:r>
              <a:rPr lang="en-US" dirty="0" smtClean="0"/>
              <a:t> uses Apache CXF for it’s </a:t>
            </a:r>
            <a:r>
              <a:rPr lang="en-US" dirty="0" err="1" smtClean="0"/>
              <a:t>WebService</a:t>
            </a:r>
            <a:r>
              <a:rPr lang="en-US" dirty="0" smtClean="0"/>
              <a:t> implementation.</a:t>
            </a:r>
          </a:p>
          <a:p>
            <a:pPr lvl="1"/>
            <a:endParaRPr lang="en-US" dirty="0"/>
          </a:p>
          <a:p>
            <a:pPr lvl="1"/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localhost:8080/ws/CardValidator?wsdl</a:t>
            </a:r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JBoss</a:t>
            </a:r>
            <a:r>
              <a:rPr lang="en-US" dirty="0" smtClean="0"/>
              <a:t> and Apache CXF 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96</a:t>
            </a:fld>
            <a:endParaRPr lang="de-CH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861" y="2798341"/>
            <a:ext cx="2771775" cy="3429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4861" y="3508970"/>
            <a:ext cx="7534275" cy="280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58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err="1" smtClean="0"/>
              <a:t>JBoss</a:t>
            </a:r>
            <a:r>
              <a:rPr lang="en-US" dirty="0" smtClean="0"/>
              <a:t> lists the Web Service endpoints via the UI.</a:t>
            </a:r>
          </a:p>
          <a:p>
            <a:pPr marL="0" lvl="1" indent="0">
              <a:buNone/>
            </a:pPr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JBoss</a:t>
            </a:r>
            <a:r>
              <a:rPr lang="en-US" dirty="0"/>
              <a:t> </a:t>
            </a:r>
            <a:r>
              <a:rPr lang="en-US" dirty="0" smtClean="0"/>
              <a:t>and </a:t>
            </a:r>
            <a:r>
              <a:rPr lang="en-US" dirty="0" err="1" smtClean="0"/>
              <a:t>WebServcies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97</a:t>
            </a:fld>
            <a:endParaRPr lang="de-CH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2996952"/>
            <a:ext cx="8305800" cy="267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32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UDDI is an registry for business web services.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It used to be one of the trio of Web Services technologies</a:t>
            </a:r>
          </a:p>
          <a:p>
            <a:pPr lvl="2"/>
            <a:r>
              <a:rPr lang="en-US" dirty="0" smtClean="0"/>
              <a:t>SOAP, WSDL and UDDI</a:t>
            </a:r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Not as widely adopted as the designers hoped.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Occasionally found </a:t>
            </a:r>
            <a:r>
              <a:rPr lang="en-US" i="1" dirty="0" smtClean="0"/>
              <a:t>within</a:t>
            </a:r>
            <a:r>
              <a:rPr lang="en-US" dirty="0" smtClean="0"/>
              <a:t> the enterprise.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Pining for the fjords.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Universal Description, Discovery and Integration (UDDI)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98</a:t>
            </a:fld>
            <a:endParaRPr lang="de-CH" dirty="0"/>
          </a:p>
        </p:txBody>
      </p:sp>
      <p:pic>
        <p:nvPicPr>
          <p:cNvPr id="1028" name="Picture 4" descr="http://static.wixstatic.com/media/dfa81e_ad6757419864420db030ed48c1f1f4b0.jpg/v1/fill/w_620,h_281/dfa81e_ad6757419864420db030ed48c1f1f4b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4100847"/>
            <a:ext cx="5905500" cy="2676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9374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REST</a:t>
            </a:r>
            <a:endParaRPr lang="en-GB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Interfacing</a:t>
            </a:r>
            <a:endParaRPr lang="en-GB" dirty="0"/>
          </a:p>
        </p:txBody>
      </p:sp>
      <p:pic>
        <p:nvPicPr>
          <p:cNvPr id="3074" name="Picture 2" descr="Image result for rest api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9217" y="4509120"/>
            <a:ext cx="4694783" cy="2001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5685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General_Template">
  <a:themeElements>
    <a:clrScheme name="Avaloq">
      <a:dk1>
        <a:srgbClr val="000000"/>
      </a:dk1>
      <a:lt1>
        <a:srgbClr val="FFFFFF"/>
      </a:lt1>
      <a:dk2>
        <a:srgbClr val="004893"/>
      </a:dk2>
      <a:lt2>
        <a:srgbClr val="D0CEBA"/>
      </a:lt2>
      <a:accent1>
        <a:srgbClr val="004893"/>
      </a:accent1>
      <a:accent2>
        <a:srgbClr val="009EE0"/>
      </a:accent2>
      <a:accent3>
        <a:srgbClr val="9ED6F5"/>
      </a:accent3>
      <a:accent4>
        <a:srgbClr val="7E746A"/>
      </a:accent4>
      <a:accent5>
        <a:srgbClr val="75B726"/>
      </a:accent5>
      <a:accent6>
        <a:srgbClr val="EB5B3E"/>
      </a:accent6>
      <a:hlink>
        <a:srgbClr val="000000"/>
      </a:hlink>
      <a:folHlink>
        <a:srgbClr val="000000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Ananke">
      <a:fillStyleLst>
        <a:solidFill>
          <a:schemeClr val="phClr"/>
        </a:solidFill>
        <a:gradFill rotWithShape="1">
          <a:gsLst>
            <a:gs pos="20000">
              <a:schemeClr val="phClr">
                <a:tint val="9000"/>
              </a:schemeClr>
            </a:gs>
            <a:gs pos="100000">
              <a:schemeClr val="phClr">
                <a:tint val="70000"/>
                <a:satMod val="100000"/>
              </a:schemeClr>
            </a:gs>
          </a:gsLst>
          <a:path path="circle">
            <a:fillToRect l="-15000" t="-15000" r="115000" b="115000"/>
          </a:path>
        </a:gradFill>
        <a:gradFill rotWithShape="1">
          <a:gsLst>
            <a:gs pos="0">
              <a:schemeClr val="phClr">
                <a:shade val="60000"/>
              </a:schemeClr>
            </a:gs>
            <a:gs pos="33000">
              <a:schemeClr val="phClr">
                <a:tint val="86500"/>
              </a:schemeClr>
            </a:gs>
            <a:gs pos="46750">
              <a:schemeClr val="phClr">
                <a:tint val="71000"/>
                <a:satMod val="112000"/>
              </a:schemeClr>
            </a:gs>
            <a:gs pos="53000">
              <a:schemeClr val="phClr">
                <a:tint val="71000"/>
                <a:satMod val="112000"/>
              </a:schemeClr>
            </a:gs>
            <a:gs pos="68000">
              <a:schemeClr val="phClr">
                <a:tint val="86000"/>
              </a:schemeClr>
            </a:gs>
            <a:gs pos="100000">
              <a:schemeClr val="phClr">
                <a:shade val="60000"/>
              </a:schemeClr>
            </a:gs>
          </a:gsLst>
          <a:lin ang="8350000" scaled="1"/>
        </a:gradFill>
      </a:fillStyleLst>
      <a:lnStyleLst>
        <a:ln w="9525" cap="flat" cmpd="sng" algn="ctr">
          <a:solidFill>
            <a:schemeClr val="phClr">
              <a:shade val="48000"/>
              <a:satMod val="11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130000" dist="101600" dir="2700000" algn="tl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100000"/>
            </a:lightRig>
          </a:scene3d>
          <a:sp3d>
            <a:bevelT w="508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lIns="72000" tIns="36000" rIns="72000" bIns="36000" rtlCol="0" anchor="ctr" anchorCtr="0"/>
      <a:lstStyle>
        <a:defPPr algn="ctr">
          <a:defRPr sz="16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36000" tIns="36000" rIns="36000" bIns="36000" rtlCol="0">
        <a:noAutofit/>
      </a:bodyPr>
      <a:lstStyle>
        <a:defPPr marL="270000" indent="-270000">
          <a:spcBef>
            <a:spcPts val="600"/>
          </a:spcBef>
          <a:buClr>
            <a:srgbClr val="004893"/>
          </a:buClr>
          <a:buFont typeface="Wingdings" panose="05000000000000000000" pitchFamily="2" charset="2"/>
          <a:buChar char="§"/>
          <a:defRPr sz="1600" dirty="0" err="1" smtClean="0"/>
        </a:defPPr>
      </a:lstStyle>
    </a:txDef>
  </a:objectDefaults>
  <a:extraClrSchemeLst>
    <a:extraClrScheme>
      <a:clrScheme name="Avaloq">
        <a:dk1>
          <a:srgbClr val="000000"/>
        </a:dk1>
        <a:lt1>
          <a:srgbClr val="FFFFFF"/>
        </a:lt1>
        <a:dk2>
          <a:srgbClr val="004893"/>
        </a:dk2>
        <a:lt2>
          <a:srgbClr val="D0CEBA"/>
        </a:lt2>
        <a:accent1>
          <a:srgbClr val="004893"/>
        </a:accent1>
        <a:accent2>
          <a:srgbClr val="009EE0"/>
        </a:accent2>
        <a:accent3>
          <a:srgbClr val="9ED6F5"/>
        </a:accent3>
        <a:accent4>
          <a:srgbClr val="7E746A"/>
        </a:accent4>
        <a:accent5>
          <a:srgbClr val="75B726"/>
        </a:accent5>
        <a:accent6>
          <a:srgbClr val="EB5B3E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Avaloq blue">
      <a:srgbClr val="004893"/>
    </a:custClr>
    <a:custClr name="Dark grey">
      <a:srgbClr val="7E746A"/>
    </a:custClr>
    <a:custClr name="Dark green">
      <a:srgbClr val="00775D"/>
    </a:custClr>
    <a:custClr name="Dark orange">
      <a:srgbClr val="B3002E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Medium blue">
      <a:srgbClr val="009EE0"/>
    </a:custClr>
    <a:custClr name="Medium grey">
      <a:srgbClr val="A09991"/>
    </a:custClr>
    <a:custClr name="Medium green">
      <a:srgbClr val="75B726"/>
    </a:custClr>
    <a:custClr name="Medium orange">
      <a:srgbClr val="EB5B3E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Light blue">
      <a:srgbClr val="9ED6F5"/>
    </a:custClr>
    <a:custClr name="Light grey">
      <a:srgbClr val="D0CEBA"/>
    </a:custClr>
    <a:custClr name="Light green">
      <a:srgbClr val="BAD581"/>
    </a:custClr>
    <a:custClr name="Light orange">
      <a:srgbClr val="FDCA5F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</a:custClrLst>
  <a:extLst>
    <a:ext uri="{05A4C25C-085E-4340-85A3-A5531E510DB2}">
      <thm15:themeFamily xmlns:thm15="http://schemas.microsoft.com/office/thememl/2012/main" name="Presentation1" id="{C1D53B02-1CE0-4073-927C-758C3101F203}" vid="{AC0D08DB-16E7-457D-8709-F0B594084F6E}"/>
    </a:ext>
  </a:extLst>
</a:theme>
</file>

<file path=ppt/theme/theme2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Avaloq">
      <a:dk1>
        <a:srgbClr val="000000"/>
      </a:dk1>
      <a:lt1>
        <a:srgbClr val="FFFFFF"/>
      </a:lt1>
      <a:dk2>
        <a:srgbClr val="D0CEBA"/>
      </a:dk2>
      <a:lt2>
        <a:srgbClr val="004893"/>
      </a:lt2>
      <a:accent1>
        <a:srgbClr val="004893"/>
      </a:accent1>
      <a:accent2>
        <a:srgbClr val="009EE0"/>
      </a:accent2>
      <a:accent3>
        <a:srgbClr val="9ED6F5"/>
      </a:accent3>
      <a:accent4>
        <a:srgbClr val="7E746A"/>
      </a:accent4>
      <a:accent5>
        <a:srgbClr val="75B726"/>
      </a:accent5>
      <a:accent6>
        <a:srgbClr val="EB5B3E"/>
      </a:accent6>
      <a:hlink>
        <a:srgbClr val="000000"/>
      </a:hlink>
      <a:folHlink>
        <a:srgbClr val="0000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14610</TotalTime>
  <Words>4304</Words>
  <Application>Microsoft Office PowerPoint</Application>
  <PresentationFormat>On-screen Show (4:3)</PresentationFormat>
  <Paragraphs>1351</Paragraphs>
  <Slides>121</Slides>
  <Notes>120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121</vt:i4>
      </vt:variant>
    </vt:vector>
  </HeadingPairs>
  <TitlesOfParts>
    <vt:vector size="125" baseType="lpstr">
      <vt:lpstr>Arial</vt:lpstr>
      <vt:lpstr>Courier New</vt:lpstr>
      <vt:lpstr>Wingdings 2</vt:lpstr>
      <vt:lpstr>General_Template</vt:lpstr>
      <vt:lpstr>PowerPoint Presentation</vt:lpstr>
      <vt:lpstr>Agenda</vt:lpstr>
      <vt:lpstr>Why?</vt:lpstr>
      <vt:lpstr>Expectations</vt:lpstr>
      <vt:lpstr>“It is no way comprehensive and omits much” </vt:lpstr>
      <vt:lpstr>PowerPoint Presentation</vt:lpstr>
      <vt:lpstr>Groan</vt:lpstr>
      <vt:lpstr>JavaSE &amp; JavaEE</vt:lpstr>
      <vt:lpstr>Don’t nod off!</vt:lpstr>
      <vt:lpstr>Java EE History</vt:lpstr>
      <vt:lpstr>Java EE Specs</vt:lpstr>
      <vt:lpstr>Spec Popularity</vt:lpstr>
      <vt:lpstr>Enterprise Toolbox</vt:lpstr>
      <vt:lpstr>Java “Application Server” / Java EE Server / The Container</vt:lpstr>
      <vt:lpstr>Java “Application Server” / Java EE Server / The Container</vt:lpstr>
      <vt:lpstr>JBoss and WildFly</vt:lpstr>
      <vt:lpstr>JBoss and WildFly</vt:lpstr>
      <vt:lpstr>Agenda</vt:lpstr>
      <vt:lpstr>Not the only kid on the block</vt:lpstr>
      <vt:lpstr>PowerPoint Presentation</vt:lpstr>
      <vt:lpstr>Contents</vt:lpstr>
      <vt:lpstr>PowerPoint Presentation</vt:lpstr>
      <vt:lpstr>Context and Dependency Injection – Big Picture</vt:lpstr>
      <vt:lpstr>Context and Dependency Injection</vt:lpstr>
      <vt:lpstr>Java Bean</vt:lpstr>
      <vt:lpstr>Inversion of Control</vt:lpstr>
      <vt:lpstr>Inversion of Control (IoC)</vt:lpstr>
      <vt:lpstr>Injections Points</vt:lpstr>
      <vt:lpstr>Manual creation – new()</vt:lpstr>
      <vt:lpstr>DI via @Inject</vt:lpstr>
      <vt:lpstr>Ambiguous</vt:lpstr>
      <vt:lpstr>DI via @Inject</vt:lpstr>
      <vt:lpstr>Qualifiers</vt:lpstr>
      <vt:lpstr>Producers</vt:lpstr>
      <vt:lpstr>Interceptors</vt:lpstr>
      <vt:lpstr>A Before and After Logging Interceptor</vt:lpstr>
      <vt:lpstr>LoggingInterceptor</vt:lpstr>
      <vt:lpstr>Bean Lifecycle</vt:lpstr>
      <vt:lpstr>Scopes and Contexts</vt:lpstr>
      <vt:lpstr>beans.xml</vt:lpstr>
      <vt:lpstr>PowerPoint Presentation</vt:lpstr>
      <vt:lpstr>Java Persistence Architecture – Big Picture</vt:lpstr>
      <vt:lpstr>Java Persistent Architecture (JPA)</vt:lpstr>
      <vt:lpstr>Object Relational Mapping</vt:lpstr>
      <vt:lpstr>Entities</vt:lpstr>
      <vt:lpstr>Entities and ORM</vt:lpstr>
      <vt:lpstr>Persistent fields</vt:lpstr>
      <vt:lpstr>ORM - Relationship Mapping</vt:lpstr>
      <vt:lpstr>ORM - Inheritance and Composition</vt:lpstr>
      <vt:lpstr>Persistence Unit, Persistence Context and Entity Manager </vt:lpstr>
      <vt:lpstr>Persistence Unit, Persistence Context and Entity Manager </vt:lpstr>
      <vt:lpstr>persistence.xml</vt:lpstr>
      <vt:lpstr>Entity Manager </vt:lpstr>
      <vt:lpstr>Queries</vt:lpstr>
      <vt:lpstr>Entity Lifecycle</vt:lpstr>
      <vt:lpstr>PowerPoint Presentation</vt:lpstr>
      <vt:lpstr>Enterprise Java Beans – Big Picture</vt:lpstr>
      <vt:lpstr>Enterprise Java Beans</vt:lpstr>
      <vt:lpstr>Java Beans ?</vt:lpstr>
      <vt:lpstr>Java Bean == Component</vt:lpstr>
      <vt:lpstr>Enterprise Java Beans ?</vt:lpstr>
      <vt:lpstr>EJB Services</vt:lpstr>
      <vt:lpstr>EJB Bean Types</vt:lpstr>
      <vt:lpstr>EJB Views </vt:lpstr>
      <vt:lpstr>Local and Remote Views </vt:lpstr>
      <vt:lpstr>Local and Remote Views (don’t alter interface)</vt:lpstr>
      <vt:lpstr>Remote and No-Interface Views </vt:lpstr>
      <vt:lpstr>Concurrency</vt:lpstr>
      <vt:lpstr>Concurrency</vt:lpstr>
      <vt:lpstr>Lifecycle (Stateless EJB)</vt:lpstr>
      <vt:lpstr>Java Naming and Directory Interface (JNDI)</vt:lpstr>
      <vt:lpstr>Java Naming and Directory Interface (JNDI)</vt:lpstr>
      <vt:lpstr>JNDI Naming</vt:lpstr>
      <vt:lpstr>Invoking EJB from Client</vt:lpstr>
      <vt:lpstr>PowerPoint Presentation</vt:lpstr>
      <vt:lpstr>Java Messaging Service - Big Picture</vt:lpstr>
      <vt:lpstr>Java Messaging Service</vt:lpstr>
      <vt:lpstr>Messaging</vt:lpstr>
      <vt:lpstr>Java Messaging Service (JMS)</vt:lpstr>
      <vt:lpstr>JMS Destinations – Queues and Topics</vt:lpstr>
      <vt:lpstr>JMS Destinations – Queues and Topics</vt:lpstr>
      <vt:lpstr>Message Driven Beans (MDB)</vt:lpstr>
      <vt:lpstr>MDB</vt:lpstr>
      <vt:lpstr>Administered Objects</vt:lpstr>
      <vt:lpstr>Simplified (v2) API</vt:lpstr>
      <vt:lpstr>JMS Client</vt:lpstr>
      <vt:lpstr>PowerPoint Presentation</vt:lpstr>
      <vt:lpstr>Web Services – Big Picture</vt:lpstr>
      <vt:lpstr>Web Services</vt:lpstr>
      <vt:lpstr>Web Services</vt:lpstr>
      <vt:lpstr>Simple Object Access Protocol - SOAP</vt:lpstr>
      <vt:lpstr>Web Service Definition Language – WSDL</vt:lpstr>
      <vt:lpstr>Contract First and Contract Last</vt:lpstr>
      <vt:lpstr>JAX-WS and Creating a Web Service</vt:lpstr>
      <vt:lpstr>WebServcies and JAXB</vt:lpstr>
      <vt:lpstr>JBoss and Apache CXF </vt:lpstr>
      <vt:lpstr>JBoss and WebServcies</vt:lpstr>
      <vt:lpstr>Universal Description, Discovery and Integration (UDDI)</vt:lpstr>
      <vt:lpstr>PowerPoint Presentation</vt:lpstr>
      <vt:lpstr>REST – Big Picture</vt:lpstr>
      <vt:lpstr>Representational State Transfer - REST</vt:lpstr>
      <vt:lpstr>REST – Resources</vt:lpstr>
      <vt:lpstr>REST – Resources</vt:lpstr>
      <vt:lpstr>REST – HTTP Methods and Response Codes</vt:lpstr>
      <vt:lpstr>REST – Resources and HTTP Methods and CRUD</vt:lpstr>
      <vt:lpstr>REST – Representation</vt:lpstr>
      <vt:lpstr>REST – Create a Book</vt:lpstr>
      <vt:lpstr>RESTEasy</vt:lpstr>
      <vt:lpstr>REST – Resources and HTTP Verbs</vt:lpstr>
      <vt:lpstr>JAX-RS - Params</vt:lpstr>
      <vt:lpstr>Postman</vt:lpstr>
      <vt:lpstr>REST vs SOAP</vt:lpstr>
      <vt:lpstr>PowerPoint Presentation</vt:lpstr>
      <vt:lpstr>Packaging</vt:lpstr>
      <vt:lpstr>Common Packages and Deployment Descriptors</vt:lpstr>
      <vt:lpstr>Deployment Descriptors</vt:lpstr>
      <vt:lpstr>Your journey has just begun…</vt:lpstr>
      <vt:lpstr>The Future ?</vt:lpstr>
      <vt:lpstr>PowerPoint Presentation</vt:lpstr>
      <vt:lpstr>But…</vt:lpstr>
      <vt:lpstr>Top Down (WSDL to Client Implementation)</vt:lpstr>
    </vt:vector>
  </TitlesOfParts>
  <Company>Avaloq Evolution AG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Nattrass Simon</dc:creator>
  <cp:lastModifiedBy>Nattrass Simon</cp:lastModifiedBy>
  <cp:revision>262</cp:revision>
  <dcterms:created xsi:type="dcterms:W3CDTF">2016-10-31T15:26:08Z</dcterms:created>
  <dcterms:modified xsi:type="dcterms:W3CDTF">2017-06-14T15:23:35Z</dcterms:modified>
</cp:coreProperties>
</file>